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7"/>
  </p:notesMasterIdLst>
  <p:sldIdLst>
    <p:sldId id="260" r:id="rId2"/>
    <p:sldId id="261" r:id="rId3"/>
    <p:sldId id="262" r:id="rId4"/>
    <p:sldId id="263" r:id="rId5"/>
    <p:sldId id="264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100" d="100"/>
          <a:sy n="100" d="100"/>
        </p:scale>
        <p:origin x="-1080" y="-11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DB2792-C7C8-4458-B5AA-D45139280768}" type="datetimeFigureOut">
              <a:rPr lang="es-MX" smtClean="0"/>
              <a:t>29/12/2020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485734-B265-4E3D-A33C-78F82E20866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003640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422275" y="703263"/>
            <a:ext cx="6257925" cy="3521075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1221E5-7225-48EB-A4EE-420E7BFCF705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465562"/>
                </a:solidFill>
                <a:effectLst/>
                <a:uLnTx/>
                <a:uFillTx/>
                <a:latin typeface="Euphemi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srgbClr val="465562"/>
              </a:solidFill>
              <a:effectLst/>
              <a:uLnTx/>
              <a:uFillTx/>
              <a:latin typeface="Euphem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232984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422275" y="703263"/>
            <a:ext cx="6257925" cy="3521075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1221E5-7225-48EB-A4EE-420E7BFCF705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465562"/>
                </a:solidFill>
                <a:effectLst/>
                <a:uLnTx/>
                <a:uFillTx/>
                <a:latin typeface="Euphemi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srgbClr val="465562"/>
              </a:solidFill>
              <a:effectLst/>
              <a:uLnTx/>
              <a:uFillTx/>
              <a:latin typeface="Euphem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098861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422275" y="703263"/>
            <a:ext cx="6257925" cy="3521075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1221E5-7225-48EB-A4EE-420E7BFCF705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465562"/>
                </a:solidFill>
                <a:effectLst/>
                <a:uLnTx/>
                <a:uFillTx/>
                <a:latin typeface="Euphemi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srgbClr val="465562"/>
              </a:solidFill>
              <a:effectLst/>
              <a:uLnTx/>
              <a:uFillTx/>
              <a:latin typeface="Euphem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788436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422275" y="703263"/>
            <a:ext cx="6257925" cy="3521075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1221E5-7225-48EB-A4EE-420E7BFCF705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465562"/>
                </a:solidFill>
                <a:effectLst/>
                <a:uLnTx/>
                <a:uFillTx/>
                <a:latin typeface="Euphemi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srgbClr val="465562"/>
              </a:solidFill>
              <a:effectLst/>
              <a:uLnTx/>
              <a:uFillTx/>
              <a:latin typeface="Euphem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293449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422275" y="703263"/>
            <a:ext cx="6257925" cy="3521075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1221E5-7225-48EB-A4EE-420E7BFCF705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465562"/>
                </a:solidFill>
                <a:effectLst/>
                <a:uLnTx/>
                <a:uFillTx/>
                <a:latin typeface="Euphemi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srgbClr val="465562"/>
              </a:solidFill>
              <a:effectLst/>
              <a:uLnTx/>
              <a:uFillTx/>
              <a:latin typeface="Euphem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415862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pPr/>
              <a:t>29/12/2020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60143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29/12/2020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68012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29/12/2020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14885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29/12/2020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78016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pPr/>
              <a:t>29/12/2020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67996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29/12/2020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44967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29/12/2020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80611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29/12/2020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6404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29/12/2020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02178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29/12/2020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32438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29/12/2020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08579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C6F8EA-316C-41DE-B9A4-EDCC3A85ED9A}" type="datetimeFigureOut">
              <a:rPr lang="es-MX" smtClean="0"/>
              <a:pPr/>
              <a:t>29/12/2020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C1BBB0-96F0-4077-A278-0F3FB5C104D3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12015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xmlns="" id="{2F9403F3-BE28-4228-A7DD-DADBA39620FC}"/>
              </a:ext>
            </a:extLst>
          </p:cNvPr>
          <p:cNvSpPr/>
          <p:nvPr/>
        </p:nvSpPr>
        <p:spPr>
          <a:xfrm>
            <a:off x="3193832" y="270623"/>
            <a:ext cx="7022609" cy="5847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MX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NIVEL INFERIOR ÁRBOL DE OBJETIVOS</a:t>
            </a:r>
          </a:p>
          <a:p>
            <a:pPr algn="ctr">
              <a:defRPr/>
            </a:pPr>
            <a:r>
              <a:rPr lang="es-MX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PP- 016 - CONTROL </a:t>
            </a:r>
            <a:r>
              <a:rPr lang="es-MX" sz="16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INTERNO </a:t>
            </a:r>
            <a:r>
              <a:rPr lang="es-MX" sz="1600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2021</a:t>
            </a:r>
          </a:p>
        </p:txBody>
      </p:sp>
      <p:sp>
        <p:nvSpPr>
          <p:cNvPr id="47" name="Diagrama de flujo: proceso 46">
            <a:extLst>
              <a:ext uri="{FF2B5EF4-FFF2-40B4-BE49-F238E27FC236}">
                <a16:creationId xmlns:a16="http://schemas.microsoft.com/office/drawing/2014/main" xmlns="" id="{DE4629B0-4885-45B4-B39C-D45584402278}"/>
              </a:ext>
            </a:extLst>
          </p:cNvPr>
          <p:cNvSpPr/>
          <p:nvPr/>
        </p:nvSpPr>
        <p:spPr>
          <a:xfrm rot="16200000">
            <a:off x="493269" y="1136243"/>
            <a:ext cx="1204482" cy="447338"/>
          </a:xfrm>
          <a:prstGeom prst="flowChartProcess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OBJETIVO</a:t>
            </a:r>
          </a:p>
        </p:txBody>
      </p:sp>
      <p:sp>
        <p:nvSpPr>
          <p:cNvPr id="49" name="Diagrama de flujo: proceso 48">
            <a:extLst>
              <a:ext uri="{FF2B5EF4-FFF2-40B4-BE49-F238E27FC236}">
                <a16:creationId xmlns:a16="http://schemas.microsoft.com/office/drawing/2014/main" xmlns="" id="{2737F426-B990-40EF-BC1F-1AEBFF148564}"/>
              </a:ext>
            </a:extLst>
          </p:cNvPr>
          <p:cNvSpPr/>
          <p:nvPr/>
        </p:nvSpPr>
        <p:spPr>
          <a:xfrm rot="16200000">
            <a:off x="520971" y="2535380"/>
            <a:ext cx="1149077" cy="447339"/>
          </a:xfrm>
          <a:prstGeom prst="flowChartProcess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MEDIOS</a:t>
            </a:r>
          </a:p>
        </p:txBody>
      </p:sp>
      <p:sp>
        <p:nvSpPr>
          <p:cNvPr id="38" name="Diagrama de flujo: proceso 37">
            <a:extLst>
              <a:ext uri="{FF2B5EF4-FFF2-40B4-BE49-F238E27FC236}">
                <a16:creationId xmlns:a16="http://schemas.microsoft.com/office/drawing/2014/main" xmlns="" id="{76FC51BF-4280-4EFC-BA8B-ED62AA058D51}"/>
              </a:ext>
            </a:extLst>
          </p:cNvPr>
          <p:cNvSpPr/>
          <p:nvPr/>
        </p:nvSpPr>
        <p:spPr>
          <a:xfrm rot="16200000">
            <a:off x="-232151" y="5104488"/>
            <a:ext cx="2655315" cy="44734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Metas / ACCIONES / Actividades</a:t>
            </a:r>
          </a:p>
        </p:txBody>
      </p:sp>
      <p:sp>
        <p:nvSpPr>
          <p:cNvPr id="37" name="Diagrama de flujo: proceso 36">
            <a:extLst>
              <a:ext uri="{FF2B5EF4-FFF2-40B4-BE49-F238E27FC236}">
                <a16:creationId xmlns:a16="http://schemas.microsoft.com/office/drawing/2014/main" xmlns="" id="{70CD0907-C320-4D7D-9402-59F3D38E3C9D}"/>
              </a:ext>
            </a:extLst>
          </p:cNvPr>
          <p:cNvSpPr/>
          <p:nvPr/>
        </p:nvSpPr>
        <p:spPr>
          <a:xfrm>
            <a:off x="1819301" y="1081377"/>
            <a:ext cx="9918235" cy="514241"/>
          </a:xfrm>
          <a:prstGeom prst="flowChartProcess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tx1"/>
                </a:solidFill>
                <a:latin typeface="Euphemia"/>
              </a:rPr>
              <a:t>Propósito del Programa: Gestionar y controlar los recursos públicos con eficiencia, honradez, transparencia,</a:t>
            </a:r>
          </a:p>
          <a:p>
            <a:pPr algn="ctr">
              <a:defRPr/>
            </a:pPr>
            <a:r>
              <a:rPr lang="es-MX" sz="1400" b="1" dirty="0">
                <a:solidFill>
                  <a:schemeClr val="tx1"/>
                </a:solidFill>
                <a:latin typeface="Euphemia"/>
              </a:rPr>
              <a:t>cumpliendo con la normatividad y atendiendo oportunamente las peticiones ciudadanas</a:t>
            </a:r>
          </a:p>
        </p:txBody>
      </p:sp>
      <p:cxnSp>
        <p:nvCxnSpPr>
          <p:cNvPr id="42" name="Conector recto de flecha 41">
            <a:extLst>
              <a:ext uri="{FF2B5EF4-FFF2-40B4-BE49-F238E27FC236}">
                <a16:creationId xmlns:a16="http://schemas.microsoft.com/office/drawing/2014/main" xmlns="" id="{845BD742-1A1B-4CF1-BE51-39ECC9750287}"/>
              </a:ext>
            </a:extLst>
          </p:cNvPr>
          <p:cNvCxnSpPr>
            <a:cxnSpLocks/>
            <a:stCxn id="58" idx="0"/>
            <a:endCxn id="37" idx="2"/>
          </p:cNvCxnSpPr>
          <p:nvPr/>
        </p:nvCxnSpPr>
        <p:spPr>
          <a:xfrm flipH="1" flipV="1">
            <a:off x="6778419" y="1595618"/>
            <a:ext cx="2147171" cy="397618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ector recto de flecha 42">
            <a:extLst>
              <a:ext uri="{FF2B5EF4-FFF2-40B4-BE49-F238E27FC236}">
                <a16:creationId xmlns:a16="http://schemas.microsoft.com/office/drawing/2014/main" xmlns="" id="{74F459F0-5C46-40AC-8463-C3960396BAB3}"/>
              </a:ext>
            </a:extLst>
          </p:cNvPr>
          <p:cNvCxnSpPr>
            <a:cxnSpLocks/>
            <a:stCxn id="34" idx="0"/>
            <a:endCxn id="37" idx="2"/>
          </p:cNvCxnSpPr>
          <p:nvPr/>
        </p:nvCxnSpPr>
        <p:spPr>
          <a:xfrm flipH="1" flipV="1">
            <a:off x="6778419" y="1595618"/>
            <a:ext cx="4197259" cy="400303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ector recto de flecha 47">
            <a:extLst>
              <a:ext uri="{FF2B5EF4-FFF2-40B4-BE49-F238E27FC236}">
                <a16:creationId xmlns:a16="http://schemas.microsoft.com/office/drawing/2014/main" xmlns="" id="{B9E2FB0C-372C-4A47-BB4F-AA50F1A7333F}"/>
              </a:ext>
            </a:extLst>
          </p:cNvPr>
          <p:cNvCxnSpPr>
            <a:cxnSpLocks/>
            <a:stCxn id="36" idx="0"/>
            <a:endCxn id="37" idx="2"/>
          </p:cNvCxnSpPr>
          <p:nvPr/>
        </p:nvCxnSpPr>
        <p:spPr>
          <a:xfrm flipV="1">
            <a:off x="2512155" y="1595618"/>
            <a:ext cx="4266264" cy="395659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ector recto de flecha 50">
            <a:extLst>
              <a:ext uri="{FF2B5EF4-FFF2-40B4-BE49-F238E27FC236}">
                <a16:creationId xmlns:a16="http://schemas.microsoft.com/office/drawing/2014/main" xmlns="" id="{0F56CCA5-0CB9-4508-BA66-0A089C4820A0}"/>
              </a:ext>
            </a:extLst>
          </p:cNvPr>
          <p:cNvCxnSpPr>
            <a:cxnSpLocks/>
            <a:stCxn id="35" idx="0"/>
            <a:endCxn id="37" idx="2"/>
          </p:cNvCxnSpPr>
          <p:nvPr/>
        </p:nvCxnSpPr>
        <p:spPr>
          <a:xfrm flipV="1">
            <a:off x="4660777" y="1595618"/>
            <a:ext cx="2117642" cy="395663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ector recto de flecha 55">
            <a:extLst>
              <a:ext uri="{FF2B5EF4-FFF2-40B4-BE49-F238E27FC236}">
                <a16:creationId xmlns:a16="http://schemas.microsoft.com/office/drawing/2014/main" xmlns="" id="{BF6C4C3A-92DD-4243-85CA-9258C9F1452A}"/>
              </a:ext>
            </a:extLst>
          </p:cNvPr>
          <p:cNvCxnSpPr>
            <a:cxnSpLocks/>
            <a:stCxn id="52" idx="0"/>
            <a:endCxn id="37" idx="2"/>
          </p:cNvCxnSpPr>
          <p:nvPr/>
        </p:nvCxnSpPr>
        <p:spPr>
          <a:xfrm flipV="1">
            <a:off x="6771795" y="1595618"/>
            <a:ext cx="6624" cy="397621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Diagrama de flujo: proceso 30">
            <a:extLst>
              <a:ext uri="{FF2B5EF4-FFF2-40B4-BE49-F238E27FC236}">
                <a16:creationId xmlns:a16="http://schemas.microsoft.com/office/drawing/2014/main" xmlns="" id="{B24313D1-CAA7-4BF1-8373-8957367BB44B}"/>
              </a:ext>
            </a:extLst>
          </p:cNvPr>
          <p:cNvSpPr/>
          <p:nvPr/>
        </p:nvSpPr>
        <p:spPr>
          <a:xfrm>
            <a:off x="10057415" y="1995921"/>
            <a:ext cx="1836525" cy="1411748"/>
          </a:xfrm>
          <a:prstGeom prst="flowChartProcess">
            <a:avLst/>
          </a:prstGeom>
          <a:solidFill>
            <a:schemeClr val="accent6">
              <a:alpha val="29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100" b="1" dirty="0">
                <a:solidFill>
                  <a:srgbClr val="000000"/>
                </a:solidFill>
                <a:latin typeface="Euphemia"/>
              </a:rPr>
              <a:t>Asuntos jurídicos. Componente 5. Atender y resolver las quejas y denuncias del desempeño de los servidores públicos </a:t>
            </a:r>
            <a:r>
              <a:rPr lang="es-MX" sz="1100" b="1" dirty="0" smtClean="0">
                <a:solidFill>
                  <a:srgbClr val="000000"/>
                </a:solidFill>
                <a:latin typeface="Euphemia"/>
              </a:rPr>
              <a:t>municipales.</a:t>
            </a:r>
            <a:endParaRPr lang="es-MX" sz="110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35" name="Diagrama de flujo: proceso 30">
            <a:extLst>
              <a:ext uri="{FF2B5EF4-FFF2-40B4-BE49-F238E27FC236}">
                <a16:creationId xmlns:a16="http://schemas.microsoft.com/office/drawing/2014/main" xmlns="" id="{8112CF1C-C0BB-4613-9108-DAF82AB41EC0}"/>
              </a:ext>
            </a:extLst>
          </p:cNvPr>
          <p:cNvSpPr/>
          <p:nvPr/>
        </p:nvSpPr>
        <p:spPr>
          <a:xfrm>
            <a:off x="3742514" y="1991281"/>
            <a:ext cx="1836525" cy="1408446"/>
          </a:xfrm>
          <a:prstGeom prst="flowChartProcess">
            <a:avLst/>
          </a:prstGeom>
          <a:solidFill>
            <a:schemeClr val="accent6">
              <a:alpha val="29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100" b="1" dirty="0" smtClean="0">
                <a:solidFill>
                  <a:srgbClr val="000000"/>
                </a:solidFill>
                <a:latin typeface="Euphemia"/>
              </a:rPr>
              <a:t>Auditoría interna. Componente </a:t>
            </a:r>
            <a:r>
              <a:rPr lang="es-MX" sz="1100" b="1" dirty="0">
                <a:solidFill>
                  <a:srgbClr val="000000"/>
                </a:solidFill>
                <a:latin typeface="Euphemia"/>
              </a:rPr>
              <a:t>2. Controlar y vigilar el uso de los recursos públicos municipales.</a:t>
            </a:r>
          </a:p>
        </p:txBody>
      </p:sp>
      <p:sp>
        <p:nvSpPr>
          <p:cNvPr id="36" name="Diagrama de flujo: proceso 30">
            <a:extLst>
              <a:ext uri="{FF2B5EF4-FFF2-40B4-BE49-F238E27FC236}">
                <a16:creationId xmlns:a16="http://schemas.microsoft.com/office/drawing/2014/main" xmlns="" id="{79E0EA08-DB92-4F80-9226-736A45F8ADB4}"/>
              </a:ext>
            </a:extLst>
          </p:cNvPr>
          <p:cNvSpPr/>
          <p:nvPr/>
        </p:nvSpPr>
        <p:spPr>
          <a:xfrm>
            <a:off x="1593892" y="1991277"/>
            <a:ext cx="1836525" cy="1329331"/>
          </a:xfrm>
          <a:prstGeom prst="flowChartProcess">
            <a:avLst/>
          </a:prstGeom>
          <a:solidFill>
            <a:schemeClr val="accent6">
              <a:alpha val="29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100" b="1" dirty="0" smtClean="0">
                <a:solidFill>
                  <a:srgbClr val="000000"/>
                </a:solidFill>
                <a:latin typeface="Euphemia"/>
              </a:rPr>
              <a:t> OCEG. </a:t>
            </a:r>
            <a:r>
              <a:rPr lang="es-MX" sz="1100" b="1" dirty="0">
                <a:solidFill>
                  <a:srgbClr val="000000"/>
                </a:solidFill>
                <a:latin typeface="Euphemia"/>
              </a:rPr>
              <a:t>Componente 1. </a:t>
            </a:r>
            <a:r>
              <a:rPr lang="es-MX" sz="1100" b="1" dirty="0" smtClean="0">
                <a:solidFill>
                  <a:srgbClr val="000000"/>
                </a:solidFill>
                <a:latin typeface="Euphemia"/>
              </a:rPr>
              <a:t>Implementar Sistema </a:t>
            </a:r>
            <a:r>
              <a:rPr lang="es-MX" sz="1100" b="1" dirty="0">
                <a:solidFill>
                  <a:srgbClr val="000000"/>
                </a:solidFill>
                <a:latin typeface="Euphemia"/>
              </a:rPr>
              <a:t>de control y evaluación </a:t>
            </a:r>
            <a:r>
              <a:rPr lang="es-MX" sz="1100" b="1" dirty="0" smtClean="0">
                <a:solidFill>
                  <a:srgbClr val="000000"/>
                </a:solidFill>
                <a:latin typeface="Euphemia"/>
              </a:rPr>
              <a:t>gubernamental.</a:t>
            </a:r>
            <a:endParaRPr lang="es-MX" sz="110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52" name="Diagrama de flujo: proceso 51">
            <a:extLst>
              <a:ext uri="{FF2B5EF4-FFF2-40B4-BE49-F238E27FC236}">
                <a16:creationId xmlns:a16="http://schemas.microsoft.com/office/drawing/2014/main" xmlns="" id="{CBFBE15F-2994-45BB-8C3F-8A8B86915DC6}"/>
              </a:ext>
            </a:extLst>
          </p:cNvPr>
          <p:cNvSpPr/>
          <p:nvPr/>
        </p:nvSpPr>
        <p:spPr>
          <a:xfrm>
            <a:off x="5853532" y="1993239"/>
            <a:ext cx="1836525" cy="1414430"/>
          </a:xfrm>
          <a:prstGeom prst="flowChartProcess">
            <a:avLst/>
          </a:prstGeom>
          <a:solidFill>
            <a:schemeClr val="accent6">
              <a:alpha val="29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100" b="1" dirty="0">
                <a:solidFill>
                  <a:srgbClr val="000000"/>
                </a:solidFill>
                <a:latin typeface="Euphemia"/>
              </a:rPr>
              <a:t>Atención ciudadana. Componente 3 Atender oportunamente las peticiones ciudadanas de servicios </a:t>
            </a:r>
            <a:r>
              <a:rPr lang="es-MX" sz="1100" b="1" dirty="0" smtClean="0">
                <a:solidFill>
                  <a:srgbClr val="000000"/>
                </a:solidFill>
                <a:latin typeface="Euphemia"/>
              </a:rPr>
              <a:t>municipales.</a:t>
            </a:r>
            <a:endParaRPr lang="es-MX" sz="110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58" name="Diagrama de flujo: proceso 30">
            <a:extLst>
              <a:ext uri="{FF2B5EF4-FFF2-40B4-BE49-F238E27FC236}">
                <a16:creationId xmlns:a16="http://schemas.microsoft.com/office/drawing/2014/main" xmlns="" id="{EE0FA8BC-7049-45AB-8F25-C246B22D0DDD}"/>
              </a:ext>
            </a:extLst>
          </p:cNvPr>
          <p:cNvSpPr/>
          <p:nvPr/>
        </p:nvSpPr>
        <p:spPr>
          <a:xfrm>
            <a:off x="8007327" y="1993236"/>
            <a:ext cx="1836525" cy="1414433"/>
          </a:xfrm>
          <a:prstGeom prst="flowChartProcess">
            <a:avLst/>
          </a:prstGeom>
          <a:solidFill>
            <a:schemeClr val="accent6">
              <a:alpha val="29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100" b="1" dirty="0">
                <a:solidFill>
                  <a:srgbClr val="000000"/>
                </a:solidFill>
                <a:latin typeface="Euphemia"/>
              </a:rPr>
              <a:t>Asuntos internos. Componente 4. Atender y resolver las quejas y denuncias del desempeño del personal de </a:t>
            </a:r>
            <a:r>
              <a:rPr lang="es-MX" sz="1100" b="1" dirty="0" smtClean="0">
                <a:solidFill>
                  <a:srgbClr val="000000"/>
                </a:solidFill>
                <a:latin typeface="Euphemia"/>
              </a:rPr>
              <a:t>seguridad, jueces y médicos legistas. </a:t>
            </a:r>
            <a:endParaRPr lang="es-MX" sz="110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44" name="Diagrama de flujo: proceso 30">
            <a:extLst>
              <a:ext uri="{FF2B5EF4-FFF2-40B4-BE49-F238E27FC236}">
                <a16:creationId xmlns:a16="http://schemas.microsoft.com/office/drawing/2014/main" xmlns="" id="{7C8E3129-3A8C-4FD9-A22B-9356684978E0}"/>
              </a:ext>
            </a:extLst>
          </p:cNvPr>
          <p:cNvSpPr/>
          <p:nvPr/>
        </p:nvSpPr>
        <p:spPr>
          <a:xfrm>
            <a:off x="1764021" y="4642679"/>
            <a:ext cx="2241022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100" b="1" dirty="0">
                <a:solidFill>
                  <a:srgbClr val="000000"/>
                </a:solidFill>
                <a:latin typeface="Euphemia"/>
              </a:rPr>
              <a:t>1.2 </a:t>
            </a:r>
            <a:r>
              <a:rPr lang="es-ES" sz="1100" b="1" dirty="0">
                <a:solidFill>
                  <a:srgbClr val="000000"/>
                </a:solidFill>
                <a:latin typeface="Euphemia"/>
              </a:rPr>
              <a:t>Registro de la situación patrimonial de los servidores públicos</a:t>
            </a:r>
            <a:endParaRPr lang="es-MX" sz="110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45" name="Diagrama de flujo: proceso 30">
            <a:extLst>
              <a:ext uri="{FF2B5EF4-FFF2-40B4-BE49-F238E27FC236}">
                <a16:creationId xmlns:a16="http://schemas.microsoft.com/office/drawing/2014/main" xmlns="" id="{8D4A0971-5C3B-4219-AD4A-8D9E0EAD624A}"/>
              </a:ext>
            </a:extLst>
          </p:cNvPr>
          <p:cNvSpPr/>
          <p:nvPr/>
        </p:nvSpPr>
        <p:spPr>
          <a:xfrm>
            <a:off x="4408615" y="4651606"/>
            <a:ext cx="2270311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100" b="1" dirty="0">
                <a:solidFill>
                  <a:srgbClr val="000000"/>
                </a:solidFill>
                <a:latin typeface="Euphemia"/>
              </a:rPr>
              <a:t>1.5 </a:t>
            </a:r>
            <a:r>
              <a:rPr lang="es-ES" sz="1100" b="1" dirty="0">
                <a:solidFill>
                  <a:srgbClr val="000000"/>
                </a:solidFill>
                <a:latin typeface="Euphemia"/>
              </a:rPr>
              <a:t>Coordinación de los trabajos de entrega-recepción de dependencias y entidades</a:t>
            </a:r>
            <a:endParaRPr lang="es-MX" sz="110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46" name="Diagrama de flujo: proceso 30">
            <a:extLst>
              <a:ext uri="{FF2B5EF4-FFF2-40B4-BE49-F238E27FC236}">
                <a16:creationId xmlns:a16="http://schemas.microsoft.com/office/drawing/2014/main" xmlns="" id="{1AAA991B-783C-4C5B-B799-038DBB2E181E}"/>
              </a:ext>
            </a:extLst>
          </p:cNvPr>
          <p:cNvSpPr/>
          <p:nvPr/>
        </p:nvSpPr>
        <p:spPr>
          <a:xfrm>
            <a:off x="1765052" y="5639489"/>
            <a:ext cx="2250832" cy="902885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100" b="1" dirty="0">
                <a:solidFill>
                  <a:srgbClr val="000000"/>
                </a:solidFill>
                <a:latin typeface="Euphemia"/>
              </a:rPr>
              <a:t>1.3 </a:t>
            </a:r>
            <a:r>
              <a:rPr lang="es-ES" sz="1100" b="1" dirty="0">
                <a:solidFill>
                  <a:srgbClr val="000000"/>
                </a:solidFill>
                <a:latin typeface="Euphemia"/>
              </a:rPr>
              <a:t>Verificación de la información de la declaración patrimonial</a:t>
            </a:r>
            <a:endParaRPr lang="es-MX" sz="110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50" name="Diagrama de flujo: proceso 30">
            <a:extLst>
              <a:ext uri="{FF2B5EF4-FFF2-40B4-BE49-F238E27FC236}">
                <a16:creationId xmlns:a16="http://schemas.microsoft.com/office/drawing/2014/main" xmlns="" id="{12730961-4602-459B-B801-1561D1769344}"/>
              </a:ext>
            </a:extLst>
          </p:cNvPr>
          <p:cNvSpPr/>
          <p:nvPr/>
        </p:nvSpPr>
        <p:spPr>
          <a:xfrm>
            <a:off x="4408613" y="3665774"/>
            <a:ext cx="2270312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100" b="1" dirty="0">
                <a:solidFill>
                  <a:srgbClr val="000000"/>
                </a:solidFill>
                <a:latin typeface="Euphemia"/>
              </a:rPr>
              <a:t>1.4 </a:t>
            </a:r>
            <a:r>
              <a:rPr lang="es-ES" sz="1100" b="1" dirty="0">
                <a:solidFill>
                  <a:srgbClr val="000000"/>
                </a:solidFill>
                <a:latin typeface="Euphemia"/>
              </a:rPr>
              <a:t>Promoción de la transparencia municipal y participación ciudadana</a:t>
            </a:r>
            <a:endParaRPr lang="es-MX" sz="110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53" name="Diagrama de flujo: proceso 30">
            <a:extLst>
              <a:ext uri="{FF2B5EF4-FFF2-40B4-BE49-F238E27FC236}">
                <a16:creationId xmlns:a16="http://schemas.microsoft.com/office/drawing/2014/main" xmlns="" id="{CA8D9372-C6F9-4201-9467-D493C196218C}"/>
              </a:ext>
            </a:extLst>
          </p:cNvPr>
          <p:cNvSpPr/>
          <p:nvPr/>
        </p:nvSpPr>
        <p:spPr>
          <a:xfrm>
            <a:off x="1764021" y="3669178"/>
            <a:ext cx="2241022" cy="84977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100" b="1" dirty="0">
                <a:solidFill>
                  <a:srgbClr val="000000"/>
                </a:solidFill>
                <a:latin typeface="Euphemia"/>
              </a:rPr>
              <a:t>1.1 </a:t>
            </a:r>
            <a:r>
              <a:rPr lang="es-ES" sz="1100" b="1" dirty="0">
                <a:solidFill>
                  <a:srgbClr val="000000"/>
                </a:solidFill>
                <a:latin typeface="Euphemia"/>
              </a:rPr>
              <a:t>Mejora del desarrollo administrativo integral de la administración directa y entidades paramunicipales</a:t>
            </a:r>
            <a:endParaRPr lang="es-MX" sz="1100" b="1" dirty="0">
              <a:solidFill>
                <a:srgbClr val="000000"/>
              </a:solidFill>
              <a:latin typeface="Euphemia"/>
            </a:endParaRPr>
          </a:p>
        </p:txBody>
      </p:sp>
      <p:cxnSp>
        <p:nvCxnSpPr>
          <p:cNvPr id="54" name="Conector recto 53">
            <a:extLst>
              <a:ext uri="{FF2B5EF4-FFF2-40B4-BE49-F238E27FC236}">
                <a16:creationId xmlns:a16="http://schemas.microsoft.com/office/drawing/2014/main" xmlns="" id="{2D8813B3-5933-4936-A731-F8B875B44E12}"/>
              </a:ext>
            </a:extLst>
          </p:cNvPr>
          <p:cNvCxnSpPr>
            <a:cxnSpLocks/>
          </p:cNvCxnSpPr>
          <p:nvPr/>
        </p:nvCxnSpPr>
        <p:spPr>
          <a:xfrm flipH="1">
            <a:off x="4219199" y="3536722"/>
            <a:ext cx="8417" cy="255421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ector recto 54">
            <a:extLst>
              <a:ext uri="{FF2B5EF4-FFF2-40B4-BE49-F238E27FC236}">
                <a16:creationId xmlns:a16="http://schemas.microsoft.com/office/drawing/2014/main" xmlns="" id="{BABD0E65-2766-492D-9EF3-F97253E4460F}"/>
              </a:ext>
            </a:extLst>
          </p:cNvPr>
          <p:cNvCxnSpPr>
            <a:cxnSpLocks/>
            <a:endCxn id="46" idx="3"/>
          </p:cNvCxnSpPr>
          <p:nvPr/>
        </p:nvCxnSpPr>
        <p:spPr>
          <a:xfrm flipH="1">
            <a:off x="4015884" y="6090932"/>
            <a:ext cx="20331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ector recto 56">
            <a:extLst>
              <a:ext uri="{FF2B5EF4-FFF2-40B4-BE49-F238E27FC236}">
                <a16:creationId xmlns:a16="http://schemas.microsoft.com/office/drawing/2014/main" xmlns="" id="{DA9D609E-9926-429A-88D8-5E8FE5F0FD17}"/>
              </a:ext>
            </a:extLst>
          </p:cNvPr>
          <p:cNvCxnSpPr>
            <a:cxnSpLocks/>
            <a:stCxn id="45" idx="1"/>
            <a:endCxn id="44" idx="3"/>
          </p:cNvCxnSpPr>
          <p:nvPr/>
        </p:nvCxnSpPr>
        <p:spPr>
          <a:xfrm flipH="1" flipV="1">
            <a:off x="4005043" y="5074831"/>
            <a:ext cx="403572" cy="892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ector recto 58">
            <a:extLst>
              <a:ext uri="{FF2B5EF4-FFF2-40B4-BE49-F238E27FC236}">
                <a16:creationId xmlns:a16="http://schemas.microsoft.com/office/drawing/2014/main" xmlns="" id="{1C91E4DC-29DC-41EF-B5B7-26ECAC8CDFA9}"/>
              </a:ext>
            </a:extLst>
          </p:cNvPr>
          <p:cNvCxnSpPr>
            <a:cxnSpLocks/>
            <a:stCxn id="50" idx="1"/>
            <a:endCxn id="53" idx="3"/>
          </p:cNvCxnSpPr>
          <p:nvPr/>
        </p:nvCxnSpPr>
        <p:spPr>
          <a:xfrm flipH="1" flipV="1">
            <a:off x="4005043" y="4094063"/>
            <a:ext cx="403570" cy="386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ector recto de flecha 6"/>
          <p:cNvCxnSpPr/>
          <p:nvPr/>
        </p:nvCxnSpPr>
        <p:spPr>
          <a:xfrm flipV="1">
            <a:off x="2512154" y="3333589"/>
            <a:ext cx="0" cy="20313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Conector recto 10"/>
          <p:cNvCxnSpPr/>
          <p:nvPr/>
        </p:nvCxnSpPr>
        <p:spPr>
          <a:xfrm>
            <a:off x="2512154" y="3536722"/>
            <a:ext cx="171546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7031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7" grpId="0" animBg="1"/>
      <p:bldP spid="49" grpId="0" animBg="1"/>
      <p:bldP spid="38" grpId="0" animBg="1"/>
      <p:bldP spid="37" grpId="0" animBg="1"/>
      <p:bldP spid="34" grpId="0" animBg="1"/>
      <p:bldP spid="35" grpId="0" animBg="1"/>
      <p:bldP spid="36" grpId="0" animBg="1"/>
      <p:bldP spid="52" grpId="0" animBg="1"/>
      <p:bldP spid="58" grpId="0" animBg="1"/>
      <p:bldP spid="44" grpId="0" animBg="1"/>
      <p:bldP spid="45" grpId="0" animBg="1"/>
      <p:bldP spid="46" grpId="0" animBg="1"/>
      <p:bldP spid="50" grpId="0" animBg="1"/>
      <p:bldP spid="5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xmlns="" id="{2F9403F3-BE28-4228-A7DD-DADBA39620FC}"/>
              </a:ext>
            </a:extLst>
          </p:cNvPr>
          <p:cNvSpPr/>
          <p:nvPr/>
        </p:nvSpPr>
        <p:spPr>
          <a:xfrm>
            <a:off x="3193832" y="270623"/>
            <a:ext cx="7022609" cy="5847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MX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NIVEL INFERIOR ÁRBOL DE OBJETIVOS</a:t>
            </a:r>
          </a:p>
          <a:p>
            <a:pPr algn="ctr">
              <a:defRPr/>
            </a:pPr>
            <a:r>
              <a:rPr lang="es-MX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PP- 016 - CONTROL INTERNO </a:t>
            </a:r>
            <a:r>
              <a:rPr lang="es-MX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2021</a:t>
            </a:r>
            <a:endParaRPr lang="es-MX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Diagrama de flujo: proceso 46">
            <a:extLst>
              <a:ext uri="{FF2B5EF4-FFF2-40B4-BE49-F238E27FC236}">
                <a16:creationId xmlns:a16="http://schemas.microsoft.com/office/drawing/2014/main" xmlns="" id="{DE4629B0-4885-45B4-B39C-D45584402278}"/>
              </a:ext>
            </a:extLst>
          </p:cNvPr>
          <p:cNvSpPr/>
          <p:nvPr/>
        </p:nvSpPr>
        <p:spPr>
          <a:xfrm rot="16200000">
            <a:off x="493269" y="1136243"/>
            <a:ext cx="1204482" cy="447338"/>
          </a:xfrm>
          <a:prstGeom prst="flowChartProcess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OBJETIVO</a:t>
            </a:r>
          </a:p>
        </p:txBody>
      </p:sp>
      <p:sp>
        <p:nvSpPr>
          <p:cNvPr id="49" name="Diagrama de flujo: proceso 48">
            <a:extLst>
              <a:ext uri="{FF2B5EF4-FFF2-40B4-BE49-F238E27FC236}">
                <a16:creationId xmlns:a16="http://schemas.microsoft.com/office/drawing/2014/main" xmlns="" id="{2737F426-B990-40EF-BC1F-1AEBFF148564}"/>
              </a:ext>
            </a:extLst>
          </p:cNvPr>
          <p:cNvSpPr/>
          <p:nvPr/>
        </p:nvSpPr>
        <p:spPr>
          <a:xfrm rot="16200000">
            <a:off x="520971" y="2535380"/>
            <a:ext cx="1149077" cy="447339"/>
          </a:xfrm>
          <a:prstGeom prst="flowChartProcess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MEDIOS</a:t>
            </a:r>
          </a:p>
        </p:txBody>
      </p:sp>
      <p:sp>
        <p:nvSpPr>
          <p:cNvPr id="38" name="Diagrama de flujo: proceso 37">
            <a:extLst>
              <a:ext uri="{FF2B5EF4-FFF2-40B4-BE49-F238E27FC236}">
                <a16:creationId xmlns:a16="http://schemas.microsoft.com/office/drawing/2014/main" xmlns="" id="{76FC51BF-4280-4EFC-BA8B-ED62AA058D51}"/>
              </a:ext>
            </a:extLst>
          </p:cNvPr>
          <p:cNvSpPr/>
          <p:nvPr/>
        </p:nvSpPr>
        <p:spPr>
          <a:xfrm rot="16200000">
            <a:off x="-232151" y="5104488"/>
            <a:ext cx="2655315" cy="44734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Metas / ACCIONES / Actividades</a:t>
            </a:r>
          </a:p>
        </p:txBody>
      </p:sp>
      <p:sp>
        <p:nvSpPr>
          <p:cNvPr id="37" name="Diagrama de flujo: proceso 36">
            <a:extLst>
              <a:ext uri="{FF2B5EF4-FFF2-40B4-BE49-F238E27FC236}">
                <a16:creationId xmlns:a16="http://schemas.microsoft.com/office/drawing/2014/main" xmlns="" id="{70CD0907-C320-4D7D-9402-59F3D38E3C9D}"/>
              </a:ext>
            </a:extLst>
          </p:cNvPr>
          <p:cNvSpPr/>
          <p:nvPr/>
        </p:nvSpPr>
        <p:spPr>
          <a:xfrm>
            <a:off x="1819301" y="1081377"/>
            <a:ext cx="9918235" cy="514241"/>
          </a:xfrm>
          <a:prstGeom prst="flowChartProcess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tx1"/>
                </a:solidFill>
                <a:latin typeface="Euphemia"/>
              </a:rPr>
              <a:t>Propósito del Programa: Gestionar y controlar los recursos públicos con eficiencia, honradez, transparencia,</a:t>
            </a:r>
          </a:p>
          <a:p>
            <a:pPr algn="ctr">
              <a:defRPr/>
            </a:pPr>
            <a:r>
              <a:rPr lang="es-MX" sz="1400" b="1" dirty="0">
                <a:solidFill>
                  <a:schemeClr val="tx1"/>
                </a:solidFill>
                <a:latin typeface="Euphemia"/>
              </a:rPr>
              <a:t>cumpliendo con la normatividad y atendiendo oportunamente las peticiones ciudadanas</a:t>
            </a:r>
          </a:p>
        </p:txBody>
      </p:sp>
      <p:cxnSp>
        <p:nvCxnSpPr>
          <p:cNvPr id="42" name="Conector recto de flecha 41">
            <a:extLst>
              <a:ext uri="{FF2B5EF4-FFF2-40B4-BE49-F238E27FC236}">
                <a16:creationId xmlns:a16="http://schemas.microsoft.com/office/drawing/2014/main" xmlns="" id="{845BD742-1A1B-4CF1-BE51-39ECC9750287}"/>
              </a:ext>
            </a:extLst>
          </p:cNvPr>
          <p:cNvCxnSpPr>
            <a:cxnSpLocks/>
            <a:endCxn id="37" idx="2"/>
          </p:cNvCxnSpPr>
          <p:nvPr/>
        </p:nvCxnSpPr>
        <p:spPr>
          <a:xfrm flipH="1" flipV="1">
            <a:off x="6778419" y="1595618"/>
            <a:ext cx="2147171" cy="357857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ector recto de flecha 42">
            <a:extLst>
              <a:ext uri="{FF2B5EF4-FFF2-40B4-BE49-F238E27FC236}">
                <a16:creationId xmlns:a16="http://schemas.microsoft.com/office/drawing/2014/main" xmlns="" id="{74F459F0-5C46-40AC-8463-C3960396BAB3}"/>
              </a:ext>
            </a:extLst>
          </p:cNvPr>
          <p:cNvCxnSpPr>
            <a:cxnSpLocks/>
            <a:endCxn id="37" idx="2"/>
          </p:cNvCxnSpPr>
          <p:nvPr/>
        </p:nvCxnSpPr>
        <p:spPr>
          <a:xfrm flipH="1" flipV="1">
            <a:off x="6778419" y="1595618"/>
            <a:ext cx="4197259" cy="360541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ector recto de flecha 47">
            <a:extLst>
              <a:ext uri="{FF2B5EF4-FFF2-40B4-BE49-F238E27FC236}">
                <a16:creationId xmlns:a16="http://schemas.microsoft.com/office/drawing/2014/main" xmlns="" id="{B9E2FB0C-372C-4A47-BB4F-AA50F1A7333F}"/>
              </a:ext>
            </a:extLst>
          </p:cNvPr>
          <p:cNvCxnSpPr>
            <a:cxnSpLocks/>
            <a:endCxn id="37" idx="2"/>
          </p:cNvCxnSpPr>
          <p:nvPr/>
        </p:nvCxnSpPr>
        <p:spPr>
          <a:xfrm flipV="1">
            <a:off x="2512155" y="1595618"/>
            <a:ext cx="4266264" cy="355898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ector recto de flecha 50">
            <a:extLst>
              <a:ext uri="{FF2B5EF4-FFF2-40B4-BE49-F238E27FC236}">
                <a16:creationId xmlns:a16="http://schemas.microsoft.com/office/drawing/2014/main" xmlns="" id="{0F56CCA5-0CB9-4508-BA66-0A089C4820A0}"/>
              </a:ext>
            </a:extLst>
          </p:cNvPr>
          <p:cNvCxnSpPr>
            <a:cxnSpLocks/>
            <a:endCxn id="37" idx="2"/>
          </p:cNvCxnSpPr>
          <p:nvPr/>
        </p:nvCxnSpPr>
        <p:spPr>
          <a:xfrm flipV="1">
            <a:off x="4660777" y="1595618"/>
            <a:ext cx="2117642" cy="355901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ector recto de flecha 55">
            <a:extLst>
              <a:ext uri="{FF2B5EF4-FFF2-40B4-BE49-F238E27FC236}">
                <a16:creationId xmlns:a16="http://schemas.microsoft.com/office/drawing/2014/main" xmlns="" id="{BF6C4C3A-92DD-4243-85CA-9258C9F1452A}"/>
              </a:ext>
            </a:extLst>
          </p:cNvPr>
          <p:cNvCxnSpPr>
            <a:cxnSpLocks/>
            <a:endCxn id="37" idx="2"/>
          </p:cNvCxnSpPr>
          <p:nvPr/>
        </p:nvCxnSpPr>
        <p:spPr>
          <a:xfrm flipV="1">
            <a:off x="6771795" y="1595618"/>
            <a:ext cx="6624" cy="357859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Diagrama de flujo: proceso 30">
            <a:extLst>
              <a:ext uri="{FF2B5EF4-FFF2-40B4-BE49-F238E27FC236}">
                <a16:creationId xmlns:a16="http://schemas.microsoft.com/office/drawing/2014/main" xmlns="" id="{7C8E3129-3A8C-4FD9-A22B-9356684978E0}"/>
              </a:ext>
            </a:extLst>
          </p:cNvPr>
          <p:cNvSpPr/>
          <p:nvPr/>
        </p:nvSpPr>
        <p:spPr>
          <a:xfrm>
            <a:off x="1764021" y="4642679"/>
            <a:ext cx="2241022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100" b="1" dirty="0">
                <a:solidFill>
                  <a:srgbClr val="000000"/>
                </a:solidFill>
                <a:latin typeface="Euphemia"/>
              </a:rPr>
              <a:t>2.2 </a:t>
            </a:r>
            <a:r>
              <a:rPr lang="es-ES" sz="1100" b="1" dirty="0">
                <a:solidFill>
                  <a:srgbClr val="000000"/>
                </a:solidFill>
                <a:latin typeface="Euphemia"/>
              </a:rPr>
              <a:t>Asignación de contratos para la realización de obra pública apegada a la normatividad</a:t>
            </a:r>
            <a:endParaRPr lang="es-MX" sz="110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46" name="Diagrama de flujo: proceso 30">
            <a:extLst>
              <a:ext uri="{FF2B5EF4-FFF2-40B4-BE49-F238E27FC236}">
                <a16:creationId xmlns:a16="http://schemas.microsoft.com/office/drawing/2014/main" xmlns="" id="{1AAA991B-783C-4C5B-B799-038DBB2E181E}"/>
              </a:ext>
            </a:extLst>
          </p:cNvPr>
          <p:cNvSpPr/>
          <p:nvPr/>
        </p:nvSpPr>
        <p:spPr>
          <a:xfrm>
            <a:off x="1765052" y="5639489"/>
            <a:ext cx="2250832" cy="902885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100" b="1" dirty="0">
                <a:solidFill>
                  <a:srgbClr val="000000"/>
                </a:solidFill>
                <a:latin typeface="Euphemia"/>
              </a:rPr>
              <a:t>2.3 </a:t>
            </a:r>
            <a:r>
              <a:rPr lang="es-ES" sz="1100" b="1" dirty="0">
                <a:solidFill>
                  <a:srgbClr val="000000"/>
                </a:solidFill>
                <a:latin typeface="Euphemia"/>
              </a:rPr>
              <a:t>Verificación del cumplimiento normativo de la </a:t>
            </a:r>
            <a:r>
              <a:rPr lang="es-ES" sz="1100" b="1" dirty="0" smtClean="0">
                <a:solidFill>
                  <a:srgbClr val="000000"/>
                </a:solidFill>
                <a:latin typeface="Euphemia"/>
              </a:rPr>
              <a:t>situación </a:t>
            </a:r>
            <a:r>
              <a:rPr lang="es-ES" sz="1100" b="1" dirty="0">
                <a:solidFill>
                  <a:srgbClr val="000000"/>
                </a:solidFill>
                <a:latin typeface="Euphemia"/>
              </a:rPr>
              <a:t>financiera, administrativa y técnica</a:t>
            </a:r>
            <a:endParaRPr lang="es-MX" sz="110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50" name="Diagrama de flujo: proceso 30">
            <a:extLst>
              <a:ext uri="{FF2B5EF4-FFF2-40B4-BE49-F238E27FC236}">
                <a16:creationId xmlns:a16="http://schemas.microsoft.com/office/drawing/2014/main" xmlns="" id="{12730961-4602-459B-B801-1561D1769344}"/>
              </a:ext>
            </a:extLst>
          </p:cNvPr>
          <p:cNvSpPr/>
          <p:nvPr/>
        </p:nvSpPr>
        <p:spPr>
          <a:xfrm>
            <a:off x="4408613" y="3665774"/>
            <a:ext cx="2270312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100" b="1" dirty="0">
                <a:solidFill>
                  <a:srgbClr val="000000"/>
                </a:solidFill>
                <a:latin typeface="Euphemia"/>
              </a:rPr>
              <a:t>2.4 </a:t>
            </a:r>
            <a:r>
              <a:rPr lang="es-ES" sz="1100" b="1" dirty="0">
                <a:solidFill>
                  <a:srgbClr val="000000"/>
                </a:solidFill>
                <a:latin typeface="Euphemia"/>
              </a:rPr>
              <a:t> Realización de procesos de entrega-recepción y constancias de hechos coordinados</a:t>
            </a:r>
            <a:endParaRPr lang="es-MX" sz="110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53" name="Diagrama de flujo: proceso 30">
            <a:extLst>
              <a:ext uri="{FF2B5EF4-FFF2-40B4-BE49-F238E27FC236}">
                <a16:creationId xmlns:a16="http://schemas.microsoft.com/office/drawing/2014/main" xmlns="" id="{CA8D9372-C6F9-4201-9467-D493C196218C}"/>
              </a:ext>
            </a:extLst>
          </p:cNvPr>
          <p:cNvSpPr/>
          <p:nvPr/>
        </p:nvSpPr>
        <p:spPr>
          <a:xfrm>
            <a:off x="1764021" y="3669178"/>
            <a:ext cx="2241022" cy="84977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100" b="1" dirty="0">
                <a:solidFill>
                  <a:srgbClr val="000000"/>
                </a:solidFill>
                <a:latin typeface="Euphemia"/>
              </a:rPr>
              <a:t>2.1 </a:t>
            </a:r>
            <a:r>
              <a:rPr lang="es-ES" sz="1100" b="1" dirty="0">
                <a:solidFill>
                  <a:srgbClr val="000000"/>
                </a:solidFill>
                <a:latin typeface="Euphemia"/>
              </a:rPr>
              <a:t>Verificación del cumplimiento normativo de obra pública</a:t>
            </a:r>
            <a:endParaRPr lang="es-MX" sz="1100" b="1" dirty="0">
              <a:solidFill>
                <a:srgbClr val="000000"/>
              </a:solidFill>
              <a:latin typeface="Euphemia"/>
            </a:endParaRPr>
          </a:p>
        </p:txBody>
      </p:sp>
      <p:cxnSp>
        <p:nvCxnSpPr>
          <p:cNvPr id="54" name="Conector recto 53">
            <a:extLst>
              <a:ext uri="{FF2B5EF4-FFF2-40B4-BE49-F238E27FC236}">
                <a16:creationId xmlns:a16="http://schemas.microsoft.com/office/drawing/2014/main" xmlns="" id="{2D8813B3-5933-4936-A731-F8B875B44E12}"/>
              </a:ext>
            </a:extLst>
          </p:cNvPr>
          <p:cNvCxnSpPr>
            <a:cxnSpLocks/>
          </p:cNvCxnSpPr>
          <p:nvPr/>
        </p:nvCxnSpPr>
        <p:spPr>
          <a:xfrm>
            <a:off x="4219199" y="3371716"/>
            <a:ext cx="0" cy="271921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ector recto 54">
            <a:extLst>
              <a:ext uri="{FF2B5EF4-FFF2-40B4-BE49-F238E27FC236}">
                <a16:creationId xmlns:a16="http://schemas.microsoft.com/office/drawing/2014/main" xmlns="" id="{BABD0E65-2766-492D-9EF3-F97253E4460F}"/>
              </a:ext>
            </a:extLst>
          </p:cNvPr>
          <p:cNvCxnSpPr>
            <a:cxnSpLocks/>
            <a:endCxn id="46" idx="3"/>
          </p:cNvCxnSpPr>
          <p:nvPr/>
        </p:nvCxnSpPr>
        <p:spPr>
          <a:xfrm flipH="1">
            <a:off x="4015884" y="6090932"/>
            <a:ext cx="20331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ector recto 56">
            <a:extLst>
              <a:ext uri="{FF2B5EF4-FFF2-40B4-BE49-F238E27FC236}">
                <a16:creationId xmlns:a16="http://schemas.microsoft.com/office/drawing/2014/main" xmlns="" id="{DA9D609E-9926-429A-88D8-5E8FE5F0FD17}"/>
              </a:ext>
            </a:extLst>
          </p:cNvPr>
          <p:cNvCxnSpPr>
            <a:cxnSpLocks/>
            <a:endCxn id="44" idx="3"/>
          </p:cNvCxnSpPr>
          <p:nvPr/>
        </p:nvCxnSpPr>
        <p:spPr>
          <a:xfrm flipH="1" flipV="1">
            <a:off x="4005043" y="5074831"/>
            <a:ext cx="214156" cy="1968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ector recto 58">
            <a:extLst>
              <a:ext uri="{FF2B5EF4-FFF2-40B4-BE49-F238E27FC236}">
                <a16:creationId xmlns:a16="http://schemas.microsoft.com/office/drawing/2014/main" xmlns="" id="{1C91E4DC-29DC-41EF-B5B7-26ECAC8CDFA9}"/>
              </a:ext>
            </a:extLst>
          </p:cNvPr>
          <p:cNvCxnSpPr>
            <a:cxnSpLocks/>
            <a:stCxn id="50" idx="1"/>
            <a:endCxn id="53" idx="3"/>
          </p:cNvCxnSpPr>
          <p:nvPr/>
        </p:nvCxnSpPr>
        <p:spPr>
          <a:xfrm flipH="1" flipV="1">
            <a:off x="4005043" y="4094063"/>
            <a:ext cx="403570" cy="386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Diagrama de flujo: proceso 30">
            <a:extLst>
              <a:ext uri="{FF2B5EF4-FFF2-40B4-BE49-F238E27FC236}">
                <a16:creationId xmlns:a16="http://schemas.microsoft.com/office/drawing/2014/main" xmlns="" id="{9545424B-6873-4805-ADDA-3AB04EA29CF8}"/>
              </a:ext>
            </a:extLst>
          </p:cNvPr>
          <p:cNvSpPr/>
          <p:nvPr/>
        </p:nvSpPr>
        <p:spPr>
          <a:xfrm>
            <a:off x="10057415" y="1995921"/>
            <a:ext cx="1836525" cy="1337667"/>
          </a:xfrm>
          <a:prstGeom prst="flowChartProcess">
            <a:avLst/>
          </a:prstGeom>
          <a:solidFill>
            <a:schemeClr val="accent6">
              <a:alpha val="29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100" b="1" dirty="0">
                <a:solidFill>
                  <a:srgbClr val="000000"/>
                </a:solidFill>
                <a:latin typeface="Euphemia"/>
              </a:rPr>
              <a:t>Asuntos jurídicos. Componente 5. Atender y resolver las quejas y denuncias del desempeño de los servidores públicos municipales</a:t>
            </a:r>
          </a:p>
        </p:txBody>
      </p:sp>
      <p:sp>
        <p:nvSpPr>
          <p:cNvPr id="73" name="Diagrama de flujo: proceso 30">
            <a:extLst>
              <a:ext uri="{FF2B5EF4-FFF2-40B4-BE49-F238E27FC236}">
                <a16:creationId xmlns:a16="http://schemas.microsoft.com/office/drawing/2014/main" xmlns="" id="{3A2924B3-51F6-4C46-BFB9-E53CC1389954}"/>
              </a:ext>
            </a:extLst>
          </p:cNvPr>
          <p:cNvSpPr/>
          <p:nvPr/>
        </p:nvSpPr>
        <p:spPr>
          <a:xfrm>
            <a:off x="3742514" y="1991281"/>
            <a:ext cx="1836525" cy="1163082"/>
          </a:xfrm>
          <a:prstGeom prst="flowChartProcess">
            <a:avLst/>
          </a:prstGeom>
          <a:solidFill>
            <a:schemeClr val="accent6">
              <a:alpha val="29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100" b="1" dirty="0" smtClean="0">
                <a:solidFill>
                  <a:srgbClr val="000000"/>
                </a:solidFill>
                <a:latin typeface="Euphemia"/>
              </a:rPr>
              <a:t>Auditoría Interna. Componente </a:t>
            </a:r>
            <a:r>
              <a:rPr lang="es-MX" sz="1100" b="1" dirty="0">
                <a:solidFill>
                  <a:srgbClr val="000000"/>
                </a:solidFill>
                <a:latin typeface="Euphemia"/>
              </a:rPr>
              <a:t>2. </a:t>
            </a:r>
            <a:r>
              <a:rPr lang="es-MX" sz="1100" b="1" dirty="0" smtClean="0">
                <a:solidFill>
                  <a:srgbClr val="000000"/>
                </a:solidFill>
                <a:latin typeface="Euphemia"/>
              </a:rPr>
              <a:t>Controlar y vigilar el </a:t>
            </a:r>
            <a:r>
              <a:rPr lang="es-MX" sz="1100" b="1" dirty="0">
                <a:solidFill>
                  <a:srgbClr val="000000"/>
                </a:solidFill>
                <a:latin typeface="Euphemia"/>
              </a:rPr>
              <a:t>uso de los recursos </a:t>
            </a:r>
            <a:r>
              <a:rPr lang="es-MX" sz="1100" b="1" dirty="0" smtClean="0">
                <a:solidFill>
                  <a:srgbClr val="000000"/>
                </a:solidFill>
                <a:latin typeface="Euphemia"/>
              </a:rPr>
              <a:t>públicos municipales.</a:t>
            </a:r>
            <a:endParaRPr lang="es-MX" sz="110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74" name="Diagrama de flujo: proceso 30">
            <a:extLst>
              <a:ext uri="{FF2B5EF4-FFF2-40B4-BE49-F238E27FC236}">
                <a16:creationId xmlns:a16="http://schemas.microsoft.com/office/drawing/2014/main" xmlns="" id="{7F16F93C-2C91-4C81-B28C-A285000EB966}"/>
              </a:ext>
            </a:extLst>
          </p:cNvPr>
          <p:cNvSpPr/>
          <p:nvPr/>
        </p:nvSpPr>
        <p:spPr>
          <a:xfrm>
            <a:off x="1593892" y="1991278"/>
            <a:ext cx="1836525" cy="1163082"/>
          </a:xfrm>
          <a:prstGeom prst="flowChartProcess">
            <a:avLst/>
          </a:prstGeom>
          <a:solidFill>
            <a:schemeClr val="accent6">
              <a:alpha val="29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100" b="1" dirty="0">
                <a:solidFill>
                  <a:srgbClr val="000000"/>
                </a:solidFill>
                <a:latin typeface="Euphemia"/>
              </a:rPr>
              <a:t> OCEG. Componente 1. Implementar Sistema de control y evaluación </a:t>
            </a:r>
            <a:r>
              <a:rPr lang="es-MX" sz="1100" b="1" dirty="0" smtClean="0">
                <a:solidFill>
                  <a:srgbClr val="000000"/>
                </a:solidFill>
                <a:latin typeface="Euphemia"/>
              </a:rPr>
              <a:t>gubernamental.</a:t>
            </a:r>
            <a:endParaRPr lang="es-MX" sz="110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75" name="Diagrama de flujo: proceso 74">
            <a:extLst>
              <a:ext uri="{FF2B5EF4-FFF2-40B4-BE49-F238E27FC236}">
                <a16:creationId xmlns:a16="http://schemas.microsoft.com/office/drawing/2014/main" xmlns="" id="{88578319-1170-47A3-AD31-12F80D76B584}"/>
              </a:ext>
            </a:extLst>
          </p:cNvPr>
          <p:cNvSpPr/>
          <p:nvPr/>
        </p:nvSpPr>
        <p:spPr>
          <a:xfrm>
            <a:off x="5853532" y="1993239"/>
            <a:ext cx="1836525" cy="1340349"/>
          </a:xfrm>
          <a:prstGeom prst="flowChartProcess">
            <a:avLst/>
          </a:prstGeom>
          <a:solidFill>
            <a:schemeClr val="accent6">
              <a:alpha val="29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100" b="1" dirty="0">
                <a:solidFill>
                  <a:srgbClr val="000000"/>
                </a:solidFill>
                <a:latin typeface="Euphemia"/>
              </a:rPr>
              <a:t>Atención ciudadana. Componente 3 Atender oportunamente las peticiones ciudadanas de servicios municipales</a:t>
            </a:r>
          </a:p>
        </p:txBody>
      </p:sp>
      <p:sp>
        <p:nvSpPr>
          <p:cNvPr id="76" name="Diagrama de flujo: proceso 30">
            <a:extLst>
              <a:ext uri="{FF2B5EF4-FFF2-40B4-BE49-F238E27FC236}">
                <a16:creationId xmlns:a16="http://schemas.microsoft.com/office/drawing/2014/main" xmlns="" id="{E8786239-D432-44F1-B518-B1CE212FA9B7}"/>
              </a:ext>
            </a:extLst>
          </p:cNvPr>
          <p:cNvSpPr/>
          <p:nvPr/>
        </p:nvSpPr>
        <p:spPr>
          <a:xfrm>
            <a:off x="7946397" y="1993237"/>
            <a:ext cx="1990979" cy="1311996"/>
          </a:xfrm>
          <a:prstGeom prst="flowChartProcess">
            <a:avLst/>
          </a:prstGeom>
          <a:solidFill>
            <a:schemeClr val="accent6">
              <a:alpha val="29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100" b="1" dirty="0">
                <a:solidFill>
                  <a:srgbClr val="000000"/>
                </a:solidFill>
                <a:latin typeface="Euphemia"/>
              </a:rPr>
              <a:t>Asuntos internos. Componente 4. Atender y resolver las quejas y denuncias del desempeño del personal de seguridad, jueces y médicos legistas. </a:t>
            </a:r>
          </a:p>
        </p:txBody>
      </p:sp>
      <p:cxnSp>
        <p:nvCxnSpPr>
          <p:cNvPr id="78" name="Conector: angular 77">
            <a:extLst>
              <a:ext uri="{FF2B5EF4-FFF2-40B4-BE49-F238E27FC236}">
                <a16:creationId xmlns:a16="http://schemas.microsoft.com/office/drawing/2014/main" xmlns="" id="{9E5E3152-E76E-4460-A3DE-621952E29163}"/>
              </a:ext>
            </a:extLst>
          </p:cNvPr>
          <p:cNvCxnSpPr>
            <a:cxnSpLocks/>
            <a:endCxn id="73" idx="2"/>
          </p:cNvCxnSpPr>
          <p:nvPr/>
        </p:nvCxnSpPr>
        <p:spPr>
          <a:xfrm flipV="1">
            <a:off x="4219199" y="3154363"/>
            <a:ext cx="441578" cy="217353"/>
          </a:xfrm>
          <a:prstGeom prst="bentConnector2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4816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7" grpId="0" animBg="1"/>
      <p:bldP spid="49" grpId="0" animBg="1"/>
      <p:bldP spid="38" grpId="0" animBg="1"/>
      <p:bldP spid="37" grpId="0" animBg="1"/>
      <p:bldP spid="44" grpId="0" animBg="1"/>
      <p:bldP spid="46" grpId="0" animBg="1"/>
      <p:bldP spid="50" grpId="0" animBg="1"/>
      <p:bldP spid="53" grpId="0" animBg="1"/>
      <p:bldP spid="60" grpId="0" animBg="1"/>
      <p:bldP spid="73" grpId="0" animBg="1"/>
      <p:bldP spid="74" grpId="0" animBg="1"/>
      <p:bldP spid="75" grpId="0" animBg="1"/>
      <p:bldP spid="7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xmlns="" id="{2F9403F3-BE28-4228-A7DD-DADBA39620FC}"/>
              </a:ext>
            </a:extLst>
          </p:cNvPr>
          <p:cNvSpPr/>
          <p:nvPr/>
        </p:nvSpPr>
        <p:spPr>
          <a:xfrm>
            <a:off x="3193832" y="270623"/>
            <a:ext cx="7022609" cy="5847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MX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NIVEL INFERIOR ÁRBOL DE OBJETIVOS</a:t>
            </a:r>
          </a:p>
          <a:p>
            <a:pPr algn="ctr">
              <a:defRPr/>
            </a:pPr>
            <a:r>
              <a:rPr lang="es-MX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PP- 016 - CONTROL INTERNO </a:t>
            </a:r>
            <a:r>
              <a:rPr lang="es-MX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2021</a:t>
            </a:r>
            <a:endParaRPr lang="es-MX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Diagrama de flujo: proceso 46">
            <a:extLst>
              <a:ext uri="{FF2B5EF4-FFF2-40B4-BE49-F238E27FC236}">
                <a16:creationId xmlns:a16="http://schemas.microsoft.com/office/drawing/2014/main" xmlns="" id="{DE4629B0-4885-45B4-B39C-D45584402278}"/>
              </a:ext>
            </a:extLst>
          </p:cNvPr>
          <p:cNvSpPr/>
          <p:nvPr/>
        </p:nvSpPr>
        <p:spPr>
          <a:xfrm rot="16200000">
            <a:off x="493269" y="1136243"/>
            <a:ext cx="1204482" cy="447338"/>
          </a:xfrm>
          <a:prstGeom prst="flowChartProcess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OBJETIVO</a:t>
            </a:r>
          </a:p>
        </p:txBody>
      </p:sp>
      <p:sp>
        <p:nvSpPr>
          <p:cNvPr id="49" name="Diagrama de flujo: proceso 48">
            <a:extLst>
              <a:ext uri="{FF2B5EF4-FFF2-40B4-BE49-F238E27FC236}">
                <a16:creationId xmlns:a16="http://schemas.microsoft.com/office/drawing/2014/main" xmlns="" id="{2737F426-B990-40EF-BC1F-1AEBFF148564}"/>
              </a:ext>
            </a:extLst>
          </p:cNvPr>
          <p:cNvSpPr/>
          <p:nvPr/>
        </p:nvSpPr>
        <p:spPr>
          <a:xfrm rot="16200000">
            <a:off x="520971" y="2535380"/>
            <a:ext cx="1149077" cy="447339"/>
          </a:xfrm>
          <a:prstGeom prst="flowChartProcess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MEDIOS</a:t>
            </a:r>
          </a:p>
        </p:txBody>
      </p:sp>
      <p:sp>
        <p:nvSpPr>
          <p:cNvPr id="38" name="Diagrama de flujo: proceso 37">
            <a:extLst>
              <a:ext uri="{FF2B5EF4-FFF2-40B4-BE49-F238E27FC236}">
                <a16:creationId xmlns:a16="http://schemas.microsoft.com/office/drawing/2014/main" xmlns="" id="{76FC51BF-4280-4EFC-BA8B-ED62AA058D51}"/>
              </a:ext>
            </a:extLst>
          </p:cNvPr>
          <p:cNvSpPr/>
          <p:nvPr/>
        </p:nvSpPr>
        <p:spPr>
          <a:xfrm rot="16200000">
            <a:off x="-232151" y="5104488"/>
            <a:ext cx="2655315" cy="44734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Metas / ACCIONES / Actividades</a:t>
            </a:r>
          </a:p>
        </p:txBody>
      </p:sp>
      <p:sp>
        <p:nvSpPr>
          <p:cNvPr id="37" name="Diagrama de flujo: proceso 36">
            <a:extLst>
              <a:ext uri="{FF2B5EF4-FFF2-40B4-BE49-F238E27FC236}">
                <a16:creationId xmlns:a16="http://schemas.microsoft.com/office/drawing/2014/main" xmlns="" id="{70CD0907-C320-4D7D-9402-59F3D38E3C9D}"/>
              </a:ext>
            </a:extLst>
          </p:cNvPr>
          <p:cNvSpPr/>
          <p:nvPr/>
        </p:nvSpPr>
        <p:spPr>
          <a:xfrm>
            <a:off x="1819301" y="1081377"/>
            <a:ext cx="9918235" cy="514241"/>
          </a:xfrm>
          <a:prstGeom prst="flowChartProcess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tx1"/>
                </a:solidFill>
                <a:latin typeface="Euphemia"/>
              </a:rPr>
              <a:t>Propósito del Programa: Gestionar y controlar los recursos públicos con eficiencia, honradez, transparencia y </a:t>
            </a:r>
          </a:p>
          <a:p>
            <a:pPr algn="ctr">
              <a:defRPr/>
            </a:pPr>
            <a:r>
              <a:rPr lang="es-MX" sz="1400" b="1" dirty="0">
                <a:solidFill>
                  <a:schemeClr val="tx1"/>
                </a:solidFill>
                <a:latin typeface="Euphemia"/>
              </a:rPr>
              <a:t>cumpliendo con la normatividad</a:t>
            </a:r>
          </a:p>
        </p:txBody>
      </p:sp>
      <p:cxnSp>
        <p:nvCxnSpPr>
          <p:cNvPr id="42" name="Conector recto de flecha 41">
            <a:extLst>
              <a:ext uri="{FF2B5EF4-FFF2-40B4-BE49-F238E27FC236}">
                <a16:creationId xmlns:a16="http://schemas.microsoft.com/office/drawing/2014/main" xmlns="" id="{845BD742-1A1B-4CF1-BE51-39ECC9750287}"/>
              </a:ext>
            </a:extLst>
          </p:cNvPr>
          <p:cNvCxnSpPr>
            <a:cxnSpLocks/>
            <a:endCxn id="37" idx="2"/>
          </p:cNvCxnSpPr>
          <p:nvPr/>
        </p:nvCxnSpPr>
        <p:spPr>
          <a:xfrm flipH="1" flipV="1">
            <a:off x="6778419" y="1595618"/>
            <a:ext cx="2147171" cy="365814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ector recto de flecha 42">
            <a:extLst>
              <a:ext uri="{FF2B5EF4-FFF2-40B4-BE49-F238E27FC236}">
                <a16:creationId xmlns:a16="http://schemas.microsoft.com/office/drawing/2014/main" xmlns="" id="{74F459F0-5C46-40AC-8463-C3960396BAB3}"/>
              </a:ext>
            </a:extLst>
          </p:cNvPr>
          <p:cNvCxnSpPr>
            <a:cxnSpLocks/>
            <a:endCxn id="37" idx="2"/>
          </p:cNvCxnSpPr>
          <p:nvPr/>
        </p:nvCxnSpPr>
        <p:spPr>
          <a:xfrm flipH="1" flipV="1">
            <a:off x="6778419" y="1595618"/>
            <a:ext cx="4197259" cy="368498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ector recto de flecha 47">
            <a:extLst>
              <a:ext uri="{FF2B5EF4-FFF2-40B4-BE49-F238E27FC236}">
                <a16:creationId xmlns:a16="http://schemas.microsoft.com/office/drawing/2014/main" xmlns="" id="{B9E2FB0C-372C-4A47-BB4F-AA50F1A7333F}"/>
              </a:ext>
            </a:extLst>
          </p:cNvPr>
          <p:cNvCxnSpPr>
            <a:cxnSpLocks/>
            <a:endCxn id="37" idx="2"/>
          </p:cNvCxnSpPr>
          <p:nvPr/>
        </p:nvCxnSpPr>
        <p:spPr>
          <a:xfrm flipV="1">
            <a:off x="2512155" y="1595618"/>
            <a:ext cx="4266264" cy="363855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ector recto de flecha 50">
            <a:extLst>
              <a:ext uri="{FF2B5EF4-FFF2-40B4-BE49-F238E27FC236}">
                <a16:creationId xmlns:a16="http://schemas.microsoft.com/office/drawing/2014/main" xmlns="" id="{0F56CCA5-0CB9-4508-BA66-0A089C4820A0}"/>
              </a:ext>
            </a:extLst>
          </p:cNvPr>
          <p:cNvCxnSpPr>
            <a:cxnSpLocks/>
            <a:endCxn id="37" idx="2"/>
          </p:cNvCxnSpPr>
          <p:nvPr/>
        </p:nvCxnSpPr>
        <p:spPr>
          <a:xfrm flipV="1">
            <a:off x="4660777" y="1595618"/>
            <a:ext cx="2117642" cy="363858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ector recto de flecha 55">
            <a:extLst>
              <a:ext uri="{FF2B5EF4-FFF2-40B4-BE49-F238E27FC236}">
                <a16:creationId xmlns:a16="http://schemas.microsoft.com/office/drawing/2014/main" xmlns="" id="{BF6C4C3A-92DD-4243-85CA-9258C9F1452A}"/>
              </a:ext>
            </a:extLst>
          </p:cNvPr>
          <p:cNvCxnSpPr>
            <a:cxnSpLocks/>
            <a:endCxn id="37" idx="2"/>
          </p:cNvCxnSpPr>
          <p:nvPr/>
        </p:nvCxnSpPr>
        <p:spPr>
          <a:xfrm flipH="1" flipV="1">
            <a:off x="6778419" y="1595618"/>
            <a:ext cx="33131" cy="365816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Diagrama de flujo: proceso 30">
            <a:extLst>
              <a:ext uri="{FF2B5EF4-FFF2-40B4-BE49-F238E27FC236}">
                <a16:creationId xmlns:a16="http://schemas.microsoft.com/office/drawing/2014/main" xmlns="" id="{7C8E3129-3A8C-4FD9-A22B-9356684978E0}"/>
              </a:ext>
            </a:extLst>
          </p:cNvPr>
          <p:cNvSpPr/>
          <p:nvPr/>
        </p:nvSpPr>
        <p:spPr>
          <a:xfrm>
            <a:off x="4349772" y="4642679"/>
            <a:ext cx="2241022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100" b="1" dirty="0">
                <a:solidFill>
                  <a:srgbClr val="000000"/>
                </a:solidFill>
                <a:latin typeface="Euphemia"/>
              </a:rPr>
              <a:t>3.2 </a:t>
            </a:r>
            <a:r>
              <a:rPr lang="es-ES" sz="1100" b="1" dirty="0">
                <a:solidFill>
                  <a:srgbClr val="000000"/>
                </a:solidFill>
                <a:latin typeface="Euphemia"/>
              </a:rPr>
              <a:t>Seguimiento de peticiones ciudadanas durante todo el proceso hasta su resolución</a:t>
            </a:r>
            <a:endParaRPr lang="es-MX" sz="110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50" name="Diagrama de flujo: proceso 30">
            <a:extLst>
              <a:ext uri="{FF2B5EF4-FFF2-40B4-BE49-F238E27FC236}">
                <a16:creationId xmlns:a16="http://schemas.microsoft.com/office/drawing/2014/main" xmlns="" id="{12730961-4602-459B-B801-1561D1769344}"/>
              </a:ext>
            </a:extLst>
          </p:cNvPr>
          <p:cNvSpPr/>
          <p:nvPr/>
        </p:nvSpPr>
        <p:spPr>
          <a:xfrm>
            <a:off x="6994364" y="3665774"/>
            <a:ext cx="2270312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100" b="1" dirty="0">
                <a:solidFill>
                  <a:srgbClr val="000000"/>
                </a:solidFill>
                <a:latin typeface="Euphemia"/>
              </a:rPr>
              <a:t>3.3 </a:t>
            </a:r>
            <a:r>
              <a:rPr lang="es-ES" sz="1100" b="1" dirty="0">
                <a:solidFill>
                  <a:srgbClr val="000000"/>
                </a:solidFill>
                <a:latin typeface="Euphemia"/>
              </a:rPr>
              <a:t>Recepción y registro de primera mano necesidades ciudadanas </a:t>
            </a:r>
            <a:endParaRPr lang="es-MX" sz="110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53" name="Diagrama de flujo: proceso 30">
            <a:extLst>
              <a:ext uri="{FF2B5EF4-FFF2-40B4-BE49-F238E27FC236}">
                <a16:creationId xmlns:a16="http://schemas.microsoft.com/office/drawing/2014/main" xmlns="" id="{CA8D9372-C6F9-4201-9467-D493C196218C}"/>
              </a:ext>
            </a:extLst>
          </p:cNvPr>
          <p:cNvSpPr/>
          <p:nvPr/>
        </p:nvSpPr>
        <p:spPr>
          <a:xfrm>
            <a:off x="4349772" y="3669178"/>
            <a:ext cx="2241022" cy="84977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100" b="1" dirty="0" smtClean="0">
                <a:solidFill>
                  <a:srgbClr val="000000"/>
                </a:solidFill>
                <a:latin typeface="Euphemia"/>
              </a:rPr>
              <a:t>3.1 </a:t>
            </a:r>
            <a:r>
              <a:rPr lang="es-ES" sz="1100" b="1" dirty="0">
                <a:solidFill>
                  <a:srgbClr val="000000"/>
                </a:solidFill>
                <a:latin typeface="Euphemia"/>
              </a:rPr>
              <a:t>Atención de necesidades ciudadanas de servicios municipales conocidas y documentadas</a:t>
            </a:r>
            <a:endParaRPr lang="es-MX" sz="1100" b="1" dirty="0">
              <a:solidFill>
                <a:srgbClr val="000000"/>
              </a:solidFill>
              <a:latin typeface="Euphemia"/>
            </a:endParaRPr>
          </a:p>
        </p:txBody>
      </p:sp>
      <p:cxnSp>
        <p:nvCxnSpPr>
          <p:cNvPr id="54" name="Conector recto 53">
            <a:extLst>
              <a:ext uri="{FF2B5EF4-FFF2-40B4-BE49-F238E27FC236}">
                <a16:creationId xmlns:a16="http://schemas.microsoft.com/office/drawing/2014/main" xmlns="" id="{2D8813B3-5933-4936-A731-F8B875B44E12}"/>
              </a:ext>
            </a:extLst>
          </p:cNvPr>
          <p:cNvCxnSpPr>
            <a:cxnSpLocks/>
          </p:cNvCxnSpPr>
          <p:nvPr/>
        </p:nvCxnSpPr>
        <p:spPr>
          <a:xfrm flipH="1">
            <a:off x="6804949" y="4000500"/>
            <a:ext cx="6601" cy="108325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ector recto 56">
            <a:extLst>
              <a:ext uri="{FF2B5EF4-FFF2-40B4-BE49-F238E27FC236}">
                <a16:creationId xmlns:a16="http://schemas.microsoft.com/office/drawing/2014/main" xmlns="" id="{DA9D609E-9926-429A-88D8-5E8FE5F0FD17}"/>
              </a:ext>
            </a:extLst>
          </p:cNvPr>
          <p:cNvCxnSpPr>
            <a:cxnSpLocks/>
            <a:endCxn id="44" idx="3"/>
          </p:cNvCxnSpPr>
          <p:nvPr/>
        </p:nvCxnSpPr>
        <p:spPr>
          <a:xfrm flipH="1" flipV="1">
            <a:off x="6590794" y="5074831"/>
            <a:ext cx="220756" cy="892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ector recto 58">
            <a:extLst>
              <a:ext uri="{FF2B5EF4-FFF2-40B4-BE49-F238E27FC236}">
                <a16:creationId xmlns:a16="http://schemas.microsoft.com/office/drawing/2014/main" xmlns="" id="{1C91E4DC-29DC-41EF-B5B7-26ECAC8CDFA9}"/>
              </a:ext>
            </a:extLst>
          </p:cNvPr>
          <p:cNvCxnSpPr>
            <a:cxnSpLocks/>
            <a:stCxn id="50" idx="1"/>
            <a:endCxn id="53" idx="3"/>
          </p:cNvCxnSpPr>
          <p:nvPr/>
        </p:nvCxnSpPr>
        <p:spPr>
          <a:xfrm flipH="1" flipV="1">
            <a:off x="6590794" y="4094063"/>
            <a:ext cx="403570" cy="386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ector recto de flecha 39">
            <a:extLst>
              <a:ext uri="{FF2B5EF4-FFF2-40B4-BE49-F238E27FC236}">
                <a16:creationId xmlns:a16="http://schemas.microsoft.com/office/drawing/2014/main" xmlns="" id="{2E31DA99-EB55-4520-A750-B045BF7BA635}"/>
              </a:ext>
            </a:extLst>
          </p:cNvPr>
          <p:cNvCxnSpPr>
            <a:cxnSpLocks/>
          </p:cNvCxnSpPr>
          <p:nvPr/>
        </p:nvCxnSpPr>
        <p:spPr>
          <a:xfrm flipH="1" flipV="1">
            <a:off x="6786616" y="3321017"/>
            <a:ext cx="24934" cy="773046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Diagrama de flujo: proceso 30">
            <a:extLst>
              <a:ext uri="{FF2B5EF4-FFF2-40B4-BE49-F238E27FC236}">
                <a16:creationId xmlns:a16="http://schemas.microsoft.com/office/drawing/2014/main" xmlns="" id="{3C8A1848-3C1D-4161-B1A9-385DD96FAFDC}"/>
              </a:ext>
            </a:extLst>
          </p:cNvPr>
          <p:cNvSpPr/>
          <p:nvPr/>
        </p:nvSpPr>
        <p:spPr>
          <a:xfrm>
            <a:off x="10057415" y="1995921"/>
            <a:ext cx="1836525" cy="1337667"/>
          </a:xfrm>
          <a:prstGeom prst="flowChartProcess">
            <a:avLst/>
          </a:prstGeom>
          <a:solidFill>
            <a:schemeClr val="accent6">
              <a:alpha val="29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100" b="1" dirty="0">
                <a:solidFill>
                  <a:srgbClr val="000000"/>
                </a:solidFill>
                <a:latin typeface="Euphemia"/>
              </a:rPr>
              <a:t>Asuntos jurídicos. Componente 5. Atender y resolver las quejas y denuncias del desempeño de los servidores públicos municipales</a:t>
            </a:r>
          </a:p>
        </p:txBody>
      </p:sp>
      <p:sp>
        <p:nvSpPr>
          <p:cNvPr id="27" name="Diagrama de flujo: proceso 30">
            <a:extLst>
              <a:ext uri="{FF2B5EF4-FFF2-40B4-BE49-F238E27FC236}">
                <a16:creationId xmlns:a16="http://schemas.microsoft.com/office/drawing/2014/main" xmlns="" id="{478C6999-F941-485A-A45D-1C4C288D6589}"/>
              </a:ext>
            </a:extLst>
          </p:cNvPr>
          <p:cNvSpPr/>
          <p:nvPr/>
        </p:nvSpPr>
        <p:spPr>
          <a:xfrm>
            <a:off x="3742514" y="1991281"/>
            <a:ext cx="1836525" cy="1163082"/>
          </a:xfrm>
          <a:prstGeom prst="flowChartProcess">
            <a:avLst/>
          </a:prstGeom>
          <a:solidFill>
            <a:schemeClr val="accent6">
              <a:alpha val="29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100" b="1" dirty="0" smtClean="0">
                <a:solidFill>
                  <a:srgbClr val="000000"/>
                </a:solidFill>
                <a:latin typeface="Euphemia"/>
              </a:rPr>
              <a:t>Auditoría interna. Componente </a:t>
            </a:r>
            <a:r>
              <a:rPr lang="es-MX" sz="1100" b="1" dirty="0">
                <a:solidFill>
                  <a:srgbClr val="000000"/>
                </a:solidFill>
                <a:latin typeface="Euphemia"/>
              </a:rPr>
              <a:t>2. Controlar y vigilar el uso de los recursos públicos municipales.</a:t>
            </a:r>
          </a:p>
        </p:txBody>
      </p:sp>
      <p:sp>
        <p:nvSpPr>
          <p:cNvPr id="28" name="Diagrama de flujo: proceso 30">
            <a:extLst>
              <a:ext uri="{FF2B5EF4-FFF2-40B4-BE49-F238E27FC236}">
                <a16:creationId xmlns:a16="http://schemas.microsoft.com/office/drawing/2014/main" xmlns="" id="{A23CF255-B453-4039-B683-41CA9C0F97BC}"/>
              </a:ext>
            </a:extLst>
          </p:cNvPr>
          <p:cNvSpPr/>
          <p:nvPr/>
        </p:nvSpPr>
        <p:spPr>
          <a:xfrm>
            <a:off x="1593892" y="1991278"/>
            <a:ext cx="1836525" cy="1163082"/>
          </a:xfrm>
          <a:prstGeom prst="flowChartProcess">
            <a:avLst/>
          </a:prstGeom>
          <a:solidFill>
            <a:schemeClr val="accent6">
              <a:alpha val="29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100" b="1" dirty="0">
                <a:solidFill>
                  <a:srgbClr val="000000"/>
                </a:solidFill>
                <a:latin typeface="Euphemia"/>
              </a:rPr>
              <a:t> OCEG. Componente 1. Implementar Sistema de control y evaluación </a:t>
            </a:r>
            <a:r>
              <a:rPr lang="es-MX" sz="1100" b="1" dirty="0" smtClean="0">
                <a:solidFill>
                  <a:srgbClr val="000000"/>
                </a:solidFill>
                <a:latin typeface="Euphemia"/>
              </a:rPr>
              <a:t>gubernamental.</a:t>
            </a:r>
            <a:endParaRPr lang="es-MX" sz="110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29" name="Diagrama de flujo: proceso 28">
            <a:extLst>
              <a:ext uri="{FF2B5EF4-FFF2-40B4-BE49-F238E27FC236}">
                <a16:creationId xmlns:a16="http://schemas.microsoft.com/office/drawing/2014/main" xmlns="" id="{0C3EE469-BBE6-4583-8CE2-E5EE819A4957}"/>
              </a:ext>
            </a:extLst>
          </p:cNvPr>
          <p:cNvSpPr/>
          <p:nvPr/>
        </p:nvSpPr>
        <p:spPr>
          <a:xfrm>
            <a:off x="5853532" y="1993239"/>
            <a:ext cx="1836525" cy="1340348"/>
          </a:xfrm>
          <a:prstGeom prst="flowChartProcess">
            <a:avLst/>
          </a:prstGeom>
          <a:solidFill>
            <a:schemeClr val="accent6">
              <a:alpha val="29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100" b="1" dirty="0">
                <a:solidFill>
                  <a:srgbClr val="000000"/>
                </a:solidFill>
                <a:latin typeface="Euphemia"/>
              </a:rPr>
              <a:t>Atención ciudadana. Componente 3 Atender oportunamente las peticiones ciudadanas de servicios municipales</a:t>
            </a:r>
          </a:p>
        </p:txBody>
      </p:sp>
      <p:sp>
        <p:nvSpPr>
          <p:cNvPr id="30" name="Diagrama de flujo: proceso 30">
            <a:extLst>
              <a:ext uri="{FF2B5EF4-FFF2-40B4-BE49-F238E27FC236}">
                <a16:creationId xmlns:a16="http://schemas.microsoft.com/office/drawing/2014/main" xmlns="" id="{2B97241C-43D2-477E-983C-FDAB6900CDC3}"/>
              </a:ext>
            </a:extLst>
          </p:cNvPr>
          <p:cNvSpPr/>
          <p:nvPr/>
        </p:nvSpPr>
        <p:spPr>
          <a:xfrm>
            <a:off x="7946397" y="1993236"/>
            <a:ext cx="1897455" cy="1340351"/>
          </a:xfrm>
          <a:prstGeom prst="flowChartProcess">
            <a:avLst/>
          </a:prstGeom>
          <a:solidFill>
            <a:schemeClr val="accent6">
              <a:alpha val="29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100" b="1" dirty="0">
                <a:solidFill>
                  <a:srgbClr val="000000"/>
                </a:solidFill>
                <a:latin typeface="Euphemia"/>
              </a:rPr>
              <a:t>Asuntos internos. Componente 4. Atender y resolver las quejas y denuncias del desempeño del personal de seguridad, jueces y médicos legistas. </a:t>
            </a:r>
          </a:p>
        </p:txBody>
      </p:sp>
    </p:spTree>
    <p:extLst>
      <p:ext uri="{BB962C8B-B14F-4D97-AF65-F5344CB8AC3E}">
        <p14:creationId xmlns:p14="http://schemas.microsoft.com/office/powerpoint/2010/main" val="4137795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7" grpId="0" animBg="1"/>
      <p:bldP spid="49" grpId="0" animBg="1"/>
      <p:bldP spid="38" grpId="0" animBg="1"/>
      <p:bldP spid="37" grpId="0" animBg="1"/>
      <p:bldP spid="44" grpId="0" animBg="1"/>
      <p:bldP spid="50" grpId="0" animBg="1"/>
      <p:bldP spid="53" grpId="0" animBg="1"/>
      <p:bldP spid="26" grpId="0" animBg="1"/>
      <p:bldP spid="27" grpId="0" animBg="1"/>
      <p:bldP spid="28" grpId="0" animBg="1"/>
      <p:bldP spid="29" grpId="0" animBg="1"/>
      <p:bldP spid="3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xmlns="" id="{2F9403F3-BE28-4228-A7DD-DADBA39620FC}"/>
              </a:ext>
            </a:extLst>
          </p:cNvPr>
          <p:cNvSpPr/>
          <p:nvPr/>
        </p:nvSpPr>
        <p:spPr>
          <a:xfrm>
            <a:off x="3193832" y="270623"/>
            <a:ext cx="7022609" cy="5847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MX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NIVEL INFERIOR ÁRBOL DE OBJETIVOS</a:t>
            </a:r>
          </a:p>
          <a:p>
            <a:pPr algn="ctr">
              <a:defRPr/>
            </a:pPr>
            <a:r>
              <a:rPr lang="es-MX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PP- 016 - CONTROL INTERNO </a:t>
            </a:r>
            <a:r>
              <a:rPr lang="es-MX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2021</a:t>
            </a:r>
            <a:endParaRPr lang="es-MX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Diagrama de flujo: proceso 46">
            <a:extLst>
              <a:ext uri="{FF2B5EF4-FFF2-40B4-BE49-F238E27FC236}">
                <a16:creationId xmlns:a16="http://schemas.microsoft.com/office/drawing/2014/main" xmlns="" id="{DE4629B0-4885-45B4-B39C-D45584402278}"/>
              </a:ext>
            </a:extLst>
          </p:cNvPr>
          <p:cNvSpPr/>
          <p:nvPr/>
        </p:nvSpPr>
        <p:spPr>
          <a:xfrm rot="16200000">
            <a:off x="493269" y="1136243"/>
            <a:ext cx="1204482" cy="447338"/>
          </a:xfrm>
          <a:prstGeom prst="flowChartProcess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OBJETIVO</a:t>
            </a:r>
          </a:p>
        </p:txBody>
      </p:sp>
      <p:sp>
        <p:nvSpPr>
          <p:cNvPr id="49" name="Diagrama de flujo: proceso 48">
            <a:extLst>
              <a:ext uri="{FF2B5EF4-FFF2-40B4-BE49-F238E27FC236}">
                <a16:creationId xmlns:a16="http://schemas.microsoft.com/office/drawing/2014/main" xmlns="" id="{2737F426-B990-40EF-BC1F-1AEBFF148564}"/>
              </a:ext>
            </a:extLst>
          </p:cNvPr>
          <p:cNvSpPr/>
          <p:nvPr/>
        </p:nvSpPr>
        <p:spPr>
          <a:xfrm rot="16200000">
            <a:off x="520971" y="2535380"/>
            <a:ext cx="1149077" cy="447339"/>
          </a:xfrm>
          <a:prstGeom prst="flowChartProcess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MEDIOS</a:t>
            </a:r>
          </a:p>
        </p:txBody>
      </p:sp>
      <p:sp>
        <p:nvSpPr>
          <p:cNvPr id="38" name="Diagrama de flujo: proceso 37">
            <a:extLst>
              <a:ext uri="{FF2B5EF4-FFF2-40B4-BE49-F238E27FC236}">
                <a16:creationId xmlns:a16="http://schemas.microsoft.com/office/drawing/2014/main" xmlns="" id="{76FC51BF-4280-4EFC-BA8B-ED62AA058D51}"/>
              </a:ext>
            </a:extLst>
          </p:cNvPr>
          <p:cNvSpPr/>
          <p:nvPr/>
        </p:nvSpPr>
        <p:spPr>
          <a:xfrm rot="16200000">
            <a:off x="-232151" y="5104488"/>
            <a:ext cx="2655315" cy="44734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Metas / ACCIONES / Actividades</a:t>
            </a:r>
          </a:p>
        </p:txBody>
      </p:sp>
      <p:sp>
        <p:nvSpPr>
          <p:cNvPr id="37" name="Diagrama de flujo: proceso 36">
            <a:extLst>
              <a:ext uri="{FF2B5EF4-FFF2-40B4-BE49-F238E27FC236}">
                <a16:creationId xmlns:a16="http://schemas.microsoft.com/office/drawing/2014/main" xmlns="" id="{70CD0907-C320-4D7D-9402-59F3D38E3C9D}"/>
              </a:ext>
            </a:extLst>
          </p:cNvPr>
          <p:cNvSpPr/>
          <p:nvPr/>
        </p:nvSpPr>
        <p:spPr>
          <a:xfrm>
            <a:off x="1819301" y="1081377"/>
            <a:ext cx="9918235" cy="514241"/>
          </a:xfrm>
          <a:prstGeom prst="flowChartProcess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tx1"/>
                </a:solidFill>
                <a:latin typeface="Euphemia"/>
              </a:rPr>
              <a:t>Propósito del Programa: Gestionar y controlar los recursos públicos con eficiencia, honradez, transparencia,</a:t>
            </a:r>
          </a:p>
          <a:p>
            <a:pPr algn="ctr">
              <a:defRPr/>
            </a:pPr>
            <a:r>
              <a:rPr lang="es-MX" sz="1400" b="1" dirty="0">
                <a:solidFill>
                  <a:schemeClr val="tx1"/>
                </a:solidFill>
                <a:latin typeface="Euphemia"/>
              </a:rPr>
              <a:t>cumpliendo con la normatividad y atendiendo oportunamente las peticiones ciudadanas</a:t>
            </a:r>
          </a:p>
        </p:txBody>
      </p:sp>
      <p:cxnSp>
        <p:nvCxnSpPr>
          <p:cNvPr id="42" name="Conector recto de flecha 41">
            <a:extLst>
              <a:ext uri="{FF2B5EF4-FFF2-40B4-BE49-F238E27FC236}">
                <a16:creationId xmlns:a16="http://schemas.microsoft.com/office/drawing/2014/main" xmlns="" id="{845BD742-1A1B-4CF1-BE51-39ECC9750287}"/>
              </a:ext>
            </a:extLst>
          </p:cNvPr>
          <p:cNvCxnSpPr>
            <a:cxnSpLocks/>
            <a:endCxn id="37" idx="2"/>
          </p:cNvCxnSpPr>
          <p:nvPr/>
        </p:nvCxnSpPr>
        <p:spPr>
          <a:xfrm flipH="1" flipV="1">
            <a:off x="6778419" y="1595618"/>
            <a:ext cx="2147171" cy="357858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ector recto de flecha 42">
            <a:extLst>
              <a:ext uri="{FF2B5EF4-FFF2-40B4-BE49-F238E27FC236}">
                <a16:creationId xmlns:a16="http://schemas.microsoft.com/office/drawing/2014/main" xmlns="" id="{74F459F0-5C46-40AC-8463-C3960396BAB3}"/>
              </a:ext>
            </a:extLst>
          </p:cNvPr>
          <p:cNvCxnSpPr>
            <a:cxnSpLocks/>
            <a:endCxn id="37" idx="2"/>
          </p:cNvCxnSpPr>
          <p:nvPr/>
        </p:nvCxnSpPr>
        <p:spPr>
          <a:xfrm flipH="1" flipV="1">
            <a:off x="6778419" y="1595618"/>
            <a:ext cx="4197259" cy="360542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ector recto de flecha 47">
            <a:extLst>
              <a:ext uri="{FF2B5EF4-FFF2-40B4-BE49-F238E27FC236}">
                <a16:creationId xmlns:a16="http://schemas.microsoft.com/office/drawing/2014/main" xmlns="" id="{B9E2FB0C-372C-4A47-BB4F-AA50F1A7333F}"/>
              </a:ext>
            </a:extLst>
          </p:cNvPr>
          <p:cNvCxnSpPr>
            <a:cxnSpLocks/>
            <a:endCxn id="37" idx="2"/>
          </p:cNvCxnSpPr>
          <p:nvPr/>
        </p:nvCxnSpPr>
        <p:spPr>
          <a:xfrm flipV="1">
            <a:off x="2512155" y="1595618"/>
            <a:ext cx="4266264" cy="355899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ector recto de flecha 50">
            <a:extLst>
              <a:ext uri="{FF2B5EF4-FFF2-40B4-BE49-F238E27FC236}">
                <a16:creationId xmlns:a16="http://schemas.microsoft.com/office/drawing/2014/main" xmlns="" id="{0F56CCA5-0CB9-4508-BA66-0A089C4820A0}"/>
              </a:ext>
            </a:extLst>
          </p:cNvPr>
          <p:cNvCxnSpPr>
            <a:cxnSpLocks/>
            <a:endCxn id="37" idx="2"/>
          </p:cNvCxnSpPr>
          <p:nvPr/>
        </p:nvCxnSpPr>
        <p:spPr>
          <a:xfrm flipV="1">
            <a:off x="4660777" y="1595618"/>
            <a:ext cx="2117642" cy="355902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ector recto de flecha 55">
            <a:extLst>
              <a:ext uri="{FF2B5EF4-FFF2-40B4-BE49-F238E27FC236}">
                <a16:creationId xmlns:a16="http://schemas.microsoft.com/office/drawing/2014/main" xmlns="" id="{BF6C4C3A-92DD-4243-85CA-9258C9F1452A}"/>
              </a:ext>
            </a:extLst>
          </p:cNvPr>
          <p:cNvCxnSpPr>
            <a:cxnSpLocks/>
            <a:endCxn id="37" idx="2"/>
          </p:cNvCxnSpPr>
          <p:nvPr/>
        </p:nvCxnSpPr>
        <p:spPr>
          <a:xfrm flipV="1">
            <a:off x="6771795" y="1595618"/>
            <a:ext cx="6624" cy="357860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Diagrama de flujo: proceso 30">
            <a:extLst>
              <a:ext uri="{FF2B5EF4-FFF2-40B4-BE49-F238E27FC236}">
                <a16:creationId xmlns:a16="http://schemas.microsoft.com/office/drawing/2014/main" xmlns="" id="{7C8E3129-3A8C-4FD9-A22B-9356684978E0}"/>
              </a:ext>
            </a:extLst>
          </p:cNvPr>
          <p:cNvSpPr/>
          <p:nvPr/>
        </p:nvSpPr>
        <p:spPr>
          <a:xfrm>
            <a:off x="6177595" y="4754034"/>
            <a:ext cx="2559137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100" b="1" dirty="0">
                <a:solidFill>
                  <a:srgbClr val="000000"/>
                </a:solidFill>
                <a:latin typeface="Euphemia"/>
              </a:rPr>
              <a:t>4.2 </a:t>
            </a:r>
            <a:r>
              <a:rPr lang="es-ES" sz="1100" b="1" dirty="0">
                <a:solidFill>
                  <a:srgbClr val="000000"/>
                </a:solidFill>
                <a:latin typeface="Euphemia"/>
              </a:rPr>
              <a:t>Trámite y conclusión de procedimientos de investigación</a:t>
            </a:r>
            <a:endParaRPr lang="es-MX" sz="110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46" name="Diagrama de flujo: proceso 30">
            <a:extLst>
              <a:ext uri="{FF2B5EF4-FFF2-40B4-BE49-F238E27FC236}">
                <a16:creationId xmlns:a16="http://schemas.microsoft.com/office/drawing/2014/main" xmlns="" id="{1AAA991B-783C-4C5B-B799-038DBB2E181E}"/>
              </a:ext>
            </a:extLst>
          </p:cNvPr>
          <p:cNvSpPr/>
          <p:nvPr/>
        </p:nvSpPr>
        <p:spPr>
          <a:xfrm>
            <a:off x="6224078" y="5750844"/>
            <a:ext cx="2523495" cy="902885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100" b="1" dirty="0" smtClean="0">
                <a:solidFill>
                  <a:srgbClr val="000000"/>
                </a:solidFill>
                <a:latin typeface="Euphemia"/>
              </a:rPr>
              <a:t>4.3 </a:t>
            </a:r>
            <a:r>
              <a:rPr lang="es-ES" sz="1100" b="1" dirty="0">
                <a:solidFill>
                  <a:srgbClr val="000000"/>
                </a:solidFill>
                <a:latin typeface="Euphemia"/>
              </a:rPr>
              <a:t>Vinculación de la ciudadanía con los cuerpos de seguridad pública</a:t>
            </a:r>
            <a:endParaRPr lang="es-MX" sz="110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50" name="Diagrama de flujo: proceso 30">
            <a:extLst>
              <a:ext uri="{FF2B5EF4-FFF2-40B4-BE49-F238E27FC236}">
                <a16:creationId xmlns:a16="http://schemas.microsoft.com/office/drawing/2014/main" xmlns="" id="{12730961-4602-459B-B801-1561D1769344}"/>
              </a:ext>
            </a:extLst>
          </p:cNvPr>
          <p:cNvSpPr/>
          <p:nvPr/>
        </p:nvSpPr>
        <p:spPr>
          <a:xfrm>
            <a:off x="9140302" y="3777129"/>
            <a:ext cx="2270312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100" b="1" dirty="0">
                <a:solidFill>
                  <a:srgbClr val="000000"/>
                </a:solidFill>
                <a:latin typeface="Euphemia"/>
              </a:rPr>
              <a:t>4.4 </a:t>
            </a:r>
            <a:r>
              <a:rPr lang="es-ES" sz="1100" b="1" dirty="0">
                <a:solidFill>
                  <a:srgbClr val="000000"/>
                </a:solidFill>
                <a:latin typeface="Euphemia"/>
              </a:rPr>
              <a:t>Supervisión de la actuación de policías, jueces y médicos legistas</a:t>
            </a:r>
            <a:endParaRPr lang="es-MX" sz="110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53" name="Diagrama de flujo: proceso 30">
            <a:extLst>
              <a:ext uri="{FF2B5EF4-FFF2-40B4-BE49-F238E27FC236}">
                <a16:creationId xmlns:a16="http://schemas.microsoft.com/office/drawing/2014/main" xmlns="" id="{CA8D9372-C6F9-4201-9467-D493C196218C}"/>
              </a:ext>
            </a:extLst>
          </p:cNvPr>
          <p:cNvSpPr/>
          <p:nvPr/>
        </p:nvSpPr>
        <p:spPr>
          <a:xfrm>
            <a:off x="6177595" y="3649182"/>
            <a:ext cx="2559137" cy="981121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100" b="1" dirty="0">
                <a:solidFill>
                  <a:srgbClr val="000000"/>
                </a:solidFill>
                <a:latin typeface="Euphemia"/>
              </a:rPr>
              <a:t>4.1 </a:t>
            </a:r>
            <a:r>
              <a:rPr lang="es-ES" sz="1100" b="1" dirty="0">
                <a:solidFill>
                  <a:srgbClr val="000000"/>
                </a:solidFill>
                <a:latin typeface="Euphemia"/>
              </a:rPr>
              <a:t>Atención a quejas, denuncias e información presentada relativa a la actuación del personal de seguridad pública</a:t>
            </a:r>
            <a:endParaRPr lang="es-MX" sz="1100" b="1" dirty="0">
              <a:solidFill>
                <a:srgbClr val="000000"/>
              </a:solidFill>
              <a:latin typeface="Euphemia"/>
            </a:endParaRPr>
          </a:p>
        </p:txBody>
      </p:sp>
      <p:cxnSp>
        <p:nvCxnSpPr>
          <p:cNvPr id="54" name="Conector recto 53">
            <a:extLst>
              <a:ext uri="{FF2B5EF4-FFF2-40B4-BE49-F238E27FC236}">
                <a16:creationId xmlns:a16="http://schemas.microsoft.com/office/drawing/2014/main" xmlns="" id="{2D8813B3-5933-4936-A731-F8B875B44E12}"/>
              </a:ext>
            </a:extLst>
          </p:cNvPr>
          <p:cNvCxnSpPr>
            <a:cxnSpLocks/>
          </p:cNvCxnSpPr>
          <p:nvPr/>
        </p:nvCxnSpPr>
        <p:spPr>
          <a:xfrm>
            <a:off x="8938517" y="3671670"/>
            <a:ext cx="12371" cy="254406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ector recto 54">
            <a:extLst>
              <a:ext uri="{FF2B5EF4-FFF2-40B4-BE49-F238E27FC236}">
                <a16:creationId xmlns:a16="http://schemas.microsoft.com/office/drawing/2014/main" xmlns="" id="{BABD0E65-2766-492D-9EF3-F97253E4460F}"/>
              </a:ext>
            </a:extLst>
          </p:cNvPr>
          <p:cNvCxnSpPr>
            <a:cxnSpLocks/>
            <a:endCxn id="46" idx="3"/>
          </p:cNvCxnSpPr>
          <p:nvPr/>
        </p:nvCxnSpPr>
        <p:spPr>
          <a:xfrm flipH="1">
            <a:off x="8747573" y="6202286"/>
            <a:ext cx="203315" cy="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ector recto 56">
            <a:extLst>
              <a:ext uri="{FF2B5EF4-FFF2-40B4-BE49-F238E27FC236}">
                <a16:creationId xmlns:a16="http://schemas.microsoft.com/office/drawing/2014/main" xmlns="" id="{DA9D609E-9926-429A-88D8-5E8FE5F0FD17}"/>
              </a:ext>
            </a:extLst>
          </p:cNvPr>
          <p:cNvCxnSpPr>
            <a:cxnSpLocks/>
            <a:endCxn id="44" idx="3"/>
          </p:cNvCxnSpPr>
          <p:nvPr/>
        </p:nvCxnSpPr>
        <p:spPr>
          <a:xfrm flipH="1" flipV="1">
            <a:off x="8736732" y="5186186"/>
            <a:ext cx="214156" cy="883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ector recto 58">
            <a:extLst>
              <a:ext uri="{FF2B5EF4-FFF2-40B4-BE49-F238E27FC236}">
                <a16:creationId xmlns:a16="http://schemas.microsoft.com/office/drawing/2014/main" xmlns="" id="{1C91E4DC-29DC-41EF-B5B7-26ECAC8CDFA9}"/>
              </a:ext>
            </a:extLst>
          </p:cNvPr>
          <p:cNvCxnSpPr>
            <a:cxnSpLocks/>
            <a:stCxn id="50" idx="1"/>
          </p:cNvCxnSpPr>
          <p:nvPr/>
        </p:nvCxnSpPr>
        <p:spPr>
          <a:xfrm flipH="1">
            <a:off x="8747573" y="4209281"/>
            <a:ext cx="392729" cy="67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Diagrama de flujo: proceso 30">
            <a:extLst>
              <a:ext uri="{FF2B5EF4-FFF2-40B4-BE49-F238E27FC236}">
                <a16:creationId xmlns:a16="http://schemas.microsoft.com/office/drawing/2014/main" xmlns="" id="{605190DC-2FF5-4747-896C-FB1985FA8AB9}"/>
              </a:ext>
            </a:extLst>
          </p:cNvPr>
          <p:cNvSpPr/>
          <p:nvPr/>
        </p:nvSpPr>
        <p:spPr>
          <a:xfrm>
            <a:off x="10057415" y="1995921"/>
            <a:ext cx="1836525" cy="1337667"/>
          </a:xfrm>
          <a:prstGeom prst="flowChartProcess">
            <a:avLst/>
          </a:prstGeom>
          <a:solidFill>
            <a:schemeClr val="accent6">
              <a:alpha val="29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100" b="1" dirty="0">
                <a:solidFill>
                  <a:srgbClr val="000000"/>
                </a:solidFill>
                <a:latin typeface="Euphemia"/>
              </a:rPr>
              <a:t>Asuntos jurídicos. Componente 5. Atender y resolver las quejas y denuncias del desempeño de los servidores públicos municipales</a:t>
            </a:r>
          </a:p>
        </p:txBody>
      </p:sp>
      <p:sp>
        <p:nvSpPr>
          <p:cNvPr id="61" name="Diagrama de flujo: proceso 30">
            <a:extLst>
              <a:ext uri="{FF2B5EF4-FFF2-40B4-BE49-F238E27FC236}">
                <a16:creationId xmlns:a16="http://schemas.microsoft.com/office/drawing/2014/main" xmlns="" id="{AEF22C2E-93B1-4E88-B0AD-7F60A6814BE9}"/>
              </a:ext>
            </a:extLst>
          </p:cNvPr>
          <p:cNvSpPr/>
          <p:nvPr/>
        </p:nvSpPr>
        <p:spPr>
          <a:xfrm>
            <a:off x="3742514" y="1991281"/>
            <a:ext cx="1836525" cy="1163082"/>
          </a:xfrm>
          <a:prstGeom prst="flowChartProcess">
            <a:avLst/>
          </a:prstGeom>
          <a:solidFill>
            <a:schemeClr val="accent6">
              <a:alpha val="29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100" b="1" dirty="0" smtClean="0">
                <a:solidFill>
                  <a:srgbClr val="000000"/>
                </a:solidFill>
                <a:latin typeface="Euphemia"/>
              </a:rPr>
              <a:t>Auditoría interna. Componente </a:t>
            </a:r>
            <a:r>
              <a:rPr lang="es-MX" sz="1100" b="1" dirty="0">
                <a:solidFill>
                  <a:srgbClr val="000000"/>
                </a:solidFill>
                <a:latin typeface="Euphemia"/>
              </a:rPr>
              <a:t>2. Controlar y vigilar el uso de los recursos públicos municipales.</a:t>
            </a:r>
          </a:p>
        </p:txBody>
      </p:sp>
      <p:sp>
        <p:nvSpPr>
          <p:cNvPr id="63" name="Diagrama de flujo: proceso 30">
            <a:extLst>
              <a:ext uri="{FF2B5EF4-FFF2-40B4-BE49-F238E27FC236}">
                <a16:creationId xmlns:a16="http://schemas.microsoft.com/office/drawing/2014/main" xmlns="" id="{6DE7C299-5494-4970-B17E-FB06E8C91800}"/>
              </a:ext>
            </a:extLst>
          </p:cNvPr>
          <p:cNvSpPr/>
          <p:nvPr/>
        </p:nvSpPr>
        <p:spPr>
          <a:xfrm>
            <a:off x="1593892" y="1991278"/>
            <a:ext cx="1836525" cy="1163082"/>
          </a:xfrm>
          <a:prstGeom prst="flowChartProcess">
            <a:avLst/>
          </a:prstGeom>
          <a:solidFill>
            <a:schemeClr val="accent6">
              <a:alpha val="29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100" b="1" dirty="0">
                <a:solidFill>
                  <a:srgbClr val="000000"/>
                </a:solidFill>
                <a:latin typeface="Euphemia"/>
              </a:rPr>
              <a:t> OCEG. Componente 1. Implementar Sistema de control y evaluación </a:t>
            </a:r>
            <a:r>
              <a:rPr lang="es-MX" sz="1100" b="1" dirty="0" smtClean="0">
                <a:solidFill>
                  <a:srgbClr val="000000"/>
                </a:solidFill>
                <a:latin typeface="Euphemia"/>
              </a:rPr>
              <a:t>gubernamental.</a:t>
            </a:r>
            <a:endParaRPr lang="es-MX" sz="110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65" name="Diagrama de flujo: proceso 64">
            <a:extLst>
              <a:ext uri="{FF2B5EF4-FFF2-40B4-BE49-F238E27FC236}">
                <a16:creationId xmlns:a16="http://schemas.microsoft.com/office/drawing/2014/main" xmlns="" id="{F00E07AC-F464-4456-9FA1-B4E7F47A20E1}"/>
              </a:ext>
            </a:extLst>
          </p:cNvPr>
          <p:cNvSpPr/>
          <p:nvPr/>
        </p:nvSpPr>
        <p:spPr>
          <a:xfrm>
            <a:off x="5853532" y="1993239"/>
            <a:ext cx="1836525" cy="1340348"/>
          </a:xfrm>
          <a:prstGeom prst="flowChartProcess">
            <a:avLst/>
          </a:prstGeom>
          <a:solidFill>
            <a:schemeClr val="accent6">
              <a:alpha val="29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100" b="1" dirty="0">
                <a:solidFill>
                  <a:srgbClr val="000000"/>
                </a:solidFill>
                <a:latin typeface="Euphemia"/>
              </a:rPr>
              <a:t>Atención ciudadana. Componente 3 Atender oportunamente las peticiones ciudadanas de servicios municipales</a:t>
            </a:r>
          </a:p>
        </p:txBody>
      </p:sp>
      <p:sp>
        <p:nvSpPr>
          <p:cNvPr id="72" name="Diagrama de flujo: proceso 30">
            <a:extLst>
              <a:ext uri="{FF2B5EF4-FFF2-40B4-BE49-F238E27FC236}">
                <a16:creationId xmlns:a16="http://schemas.microsoft.com/office/drawing/2014/main" xmlns="" id="{96456971-8A35-4996-8C56-E00337C99AB2}"/>
              </a:ext>
            </a:extLst>
          </p:cNvPr>
          <p:cNvSpPr/>
          <p:nvPr/>
        </p:nvSpPr>
        <p:spPr>
          <a:xfrm>
            <a:off x="7964551" y="1993236"/>
            <a:ext cx="1879302" cy="1340351"/>
          </a:xfrm>
          <a:prstGeom prst="flowChartProcess">
            <a:avLst/>
          </a:prstGeom>
          <a:solidFill>
            <a:schemeClr val="accent6">
              <a:alpha val="29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100" b="1" dirty="0">
                <a:solidFill>
                  <a:srgbClr val="000000"/>
                </a:solidFill>
                <a:latin typeface="Euphemia"/>
              </a:rPr>
              <a:t>Asuntos internos. Componente 4. Atender y resolver las quejas y denuncias del desempeño del personal de seguridad, jueces y médicos legistas. </a:t>
            </a:r>
          </a:p>
        </p:txBody>
      </p:sp>
      <p:cxnSp>
        <p:nvCxnSpPr>
          <p:cNvPr id="9" name="Conector recto de flecha 8"/>
          <p:cNvCxnSpPr/>
          <p:nvPr/>
        </p:nvCxnSpPr>
        <p:spPr>
          <a:xfrm flipV="1">
            <a:off x="8938517" y="3333587"/>
            <a:ext cx="0" cy="3380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2900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7" grpId="0" animBg="1"/>
      <p:bldP spid="49" grpId="0" animBg="1"/>
      <p:bldP spid="38" grpId="0" animBg="1"/>
      <p:bldP spid="37" grpId="0" animBg="1"/>
      <p:bldP spid="44" grpId="0" animBg="1"/>
      <p:bldP spid="46" grpId="0" animBg="1"/>
      <p:bldP spid="50" grpId="0" animBg="1"/>
      <p:bldP spid="53" grpId="0" animBg="1"/>
      <p:bldP spid="40" grpId="0" animBg="1"/>
      <p:bldP spid="61" grpId="0" animBg="1"/>
      <p:bldP spid="63" grpId="0" animBg="1"/>
      <p:bldP spid="65" grpId="0" animBg="1"/>
      <p:bldP spid="7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xmlns="" id="{2F9403F3-BE28-4228-A7DD-DADBA39620FC}"/>
              </a:ext>
            </a:extLst>
          </p:cNvPr>
          <p:cNvSpPr/>
          <p:nvPr/>
        </p:nvSpPr>
        <p:spPr>
          <a:xfrm>
            <a:off x="3193832" y="270623"/>
            <a:ext cx="7022609" cy="5847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MX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NIVEL INFERIOR ÁRBOL DE OBJETIVOS</a:t>
            </a:r>
          </a:p>
          <a:p>
            <a:pPr algn="ctr">
              <a:defRPr/>
            </a:pPr>
            <a:r>
              <a:rPr lang="es-MX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PP- 016 - CONTROL INTERNO </a:t>
            </a:r>
            <a:r>
              <a:rPr lang="es-MX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2021</a:t>
            </a:r>
            <a:endParaRPr lang="es-MX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Diagrama de flujo: proceso 46">
            <a:extLst>
              <a:ext uri="{FF2B5EF4-FFF2-40B4-BE49-F238E27FC236}">
                <a16:creationId xmlns:a16="http://schemas.microsoft.com/office/drawing/2014/main" xmlns="" id="{DE4629B0-4885-45B4-B39C-D45584402278}"/>
              </a:ext>
            </a:extLst>
          </p:cNvPr>
          <p:cNvSpPr/>
          <p:nvPr/>
        </p:nvSpPr>
        <p:spPr>
          <a:xfrm rot="16200000">
            <a:off x="493269" y="1136243"/>
            <a:ext cx="1204482" cy="447338"/>
          </a:xfrm>
          <a:prstGeom prst="flowChartProcess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OBJETIVO</a:t>
            </a:r>
          </a:p>
        </p:txBody>
      </p:sp>
      <p:sp>
        <p:nvSpPr>
          <p:cNvPr id="49" name="Diagrama de flujo: proceso 48">
            <a:extLst>
              <a:ext uri="{FF2B5EF4-FFF2-40B4-BE49-F238E27FC236}">
                <a16:creationId xmlns:a16="http://schemas.microsoft.com/office/drawing/2014/main" xmlns="" id="{2737F426-B990-40EF-BC1F-1AEBFF148564}"/>
              </a:ext>
            </a:extLst>
          </p:cNvPr>
          <p:cNvSpPr/>
          <p:nvPr/>
        </p:nvSpPr>
        <p:spPr>
          <a:xfrm rot="16200000">
            <a:off x="520971" y="2535380"/>
            <a:ext cx="1149077" cy="447339"/>
          </a:xfrm>
          <a:prstGeom prst="flowChartProcess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MEDIOS</a:t>
            </a:r>
          </a:p>
        </p:txBody>
      </p:sp>
      <p:sp>
        <p:nvSpPr>
          <p:cNvPr id="38" name="Diagrama de flujo: proceso 37">
            <a:extLst>
              <a:ext uri="{FF2B5EF4-FFF2-40B4-BE49-F238E27FC236}">
                <a16:creationId xmlns:a16="http://schemas.microsoft.com/office/drawing/2014/main" xmlns="" id="{76FC51BF-4280-4EFC-BA8B-ED62AA058D51}"/>
              </a:ext>
            </a:extLst>
          </p:cNvPr>
          <p:cNvSpPr/>
          <p:nvPr/>
        </p:nvSpPr>
        <p:spPr>
          <a:xfrm rot="16200000">
            <a:off x="-232151" y="5104488"/>
            <a:ext cx="2655315" cy="44734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Metas / ACCIONES / Actividades</a:t>
            </a:r>
          </a:p>
        </p:txBody>
      </p:sp>
      <p:sp>
        <p:nvSpPr>
          <p:cNvPr id="37" name="Diagrama de flujo: proceso 36">
            <a:extLst>
              <a:ext uri="{FF2B5EF4-FFF2-40B4-BE49-F238E27FC236}">
                <a16:creationId xmlns:a16="http://schemas.microsoft.com/office/drawing/2014/main" xmlns="" id="{70CD0907-C320-4D7D-9402-59F3D38E3C9D}"/>
              </a:ext>
            </a:extLst>
          </p:cNvPr>
          <p:cNvSpPr/>
          <p:nvPr/>
        </p:nvSpPr>
        <p:spPr>
          <a:xfrm>
            <a:off x="1819301" y="1081377"/>
            <a:ext cx="9918235" cy="514241"/>
          </a:xfrm>
          <a:prstGeom prst="flowChartProcess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tx1"/>
                </a:solidFill>
                <a:latin typeface="Euphemia"/>
              </a:rPr>
              <a:t>Propósito del Programa: Gestionar y controlar los recursos públicos con eficiencia, honradez, transparencia,</a:t>
            </a:r>
          </a:p>
          <a:p>
            <a:pPr algn="ctr">
              <a:defRPr/>
            </a:pPr>
            <a:r>
              <a:rPr lang="es-MX" sz="1400" b="1" dirty="0">
                <a:solidFill>
                  <a:schemeClr val="tx1"/>
                </a:solidFill>
                <a:latin typeface="Euphemia"/>
              </a:rPr>
              <a:t>cumpliendo con la normatividad y atendiendo oportunamente las peticiones ciudadanas</a:t>
            </a:r>
          </a:p>
        </p:txBody>
      </p:sp>
      <p:cxnSp>
        <p:nvCxnSpPr>
          <p:cNvPr id="42" name="Conector recto de flecha 41">
            <a:extLst>
              <a:ext uri="{FF2B5EF4-FFF2-40B4-BE49-F238E27FC236}">
                <a16:creationId xmlns:a16="http://schemas.microsoft.com/office/drawing/2014/main" xmlns="" id="{845BD742-1A1B-4CF1-BE51-39ECC9750287}"/>
              </a:ext>
            </a:extLst>
          </p:cNvPr>
          <p:cNvCxnSpPr>
            <a:cxnSpLocks/>
            <a:endCxn id="37" idx="2"/>
          </p:cNvCxnSpPr>
          <p:nvPr/>
        </p:nvCxnSpPr>
        <p:spPr>
          <a:xfrm flipH="1" flipV="1">
            <a:off x="6778419" y="1595618"/>
            <a:ext cx="2147171" cy="357858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ector recto de flecha 42">
            <a:extLst>
              <a:ext uri="{FF2B5EF4-FFF2-40B4-BE49-F238E27FC236}">
                <a16:creationId xmlns:a16="http://schemas.microsoft.com/office/drawing/2014/main" xmlns="" id="{74F459F0-5C46-40AC-8463-C3960396BAB3}"/>
              </a:ext>
            </a:extLst>
          </p:cNvPr>
          <p:cNvCxnSpPr>
            <a:cxnSpLocks/>
            <a:stCxn id="40" idx="0"/>
            <a:endCxn id="37" idx="2"/>
          </p:cNvCxnSpPr>
          <p:nvPr/>
        </p:nvCxnSpPr>
        <p:spPr>
          <a:xfrm flipH="1" flipV="1">
            <a:off x="6778419" y="1595618"/>
            <a:ext cx="4197259" cy="200278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ector recto de flecha 47">
            <a:extLst>
              <a:ext uri="{FF2B5EF4-FFF2-40B4-BE49-F238E27FC236}">
                <a16:creationId xmlns:a16="http://schemas.microsoft.com/office/drawing/2014/main" xmlns="" id="{B9E2FB0C-372C-4A47-BB4F-AA50F1A7333F}"/>
              </a:ext>
            </a:extLst>
          </p:cNvPr>
          <p:cNvCxnSpPr>
            <a:cxnSpLocks/>
            <a:endCxn id="37" idx="2"/>
          </p:cNvCxnSpPr>
          <p:nvPr/>
        </p:nvCxnSpPr>
        <p:spPr>
          <a:xfrm flipV="1">
            <a:off x="2512155" y="1595618"/>
            <a:ext cx="4266264" cy="355899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ector recto de flecha 50">
            <a:extLst>
              <a:ext uri="{FF2B5EF4-FFF2-40B4-BE49-F238E27FC236}">
                <a16:creationId xmlns:a16="http://schemas.microsoft.com/office/drawing/2014/main" xmlns="" id="{0F56CCA5-0CB9-4508-BA66-0A089C4820A0}"/>
              </a:ext>
            </a:extLst>
          </p:cNvPr>
          <p:cNvCxnSpPr>
            <a:cxnSpLocks/>
            <a:endCxn id="37" idx="2"/>
          </p:cNvCxnSpPr>
          <p:nvPr/>
        </p:nvCxnSpPr>
        <p:spPr>
          <a:xfrm flipV="1">
            <a:off x="4660777" y="1595618"/>
            <a:ext cx="2117642" cy="355902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ector recto de flecha 55">
            <a:extLst>
              <a:ext uri="{FF2B5EF4-FFF2-40B4-BE49-F238E27FC236}">
                <a16:creationId xmlns:a16="http://schemas.microsoft.com/office/drawing/2014/main" xmlns="" id="{BF6C4C3A-92DD-4243-85CA-9258C9F1452A}"/>
              </a:ext>
            </a:extLst>
          </p:cNvPr>
          <p:cNvCxnSpPr>
            <a:cxnSpLocks/>
            <a:endCxn id="37" idx="2"/>
          </p:cNvCxnSpPr>
          <p:nvPr/>
        </p:nvCxnSpPr>
        <p:spPr>
          <a:xfrm flipV="1">
            <a:off x="6771795" y="1595618"/>
            <a:ext cx="6624" cy="357860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Diagrama de flujo: proceso 30">
            <a:extLst>
              <a:ext uri="{FF2B5EF4-FFF2-40B4-BE49-F238E27FC236}">
                <a16:creationId xmlns:a16="http://schemas.microsoft.com/office/drawing/2014/main" xmlns="" id="{7C8E3129-3A8C-4FD9-A22B-9356684978E0}"/>
              </a:ext>
            </a:extLst>
          </p:cNvPr>
          <p:cNvSpPr/>
          <p:nvPr/>
        </p:nvSpPr>
        <p:spPr>
          <a:xfrm>
            <a:off x="6899329" y="4864748"/>
            <a:ext cx="2498971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100" b="1" dirty="0">
                <a:solidFill>
                  <a:srgbClr val="000000"/>
                </a:solidFill>
                <a:latin typeface="Euphemia"/>
              </a:rPr>
              <a:t>5.2 </a:t>
            </a:r>
            <a:r>
              <a:rPr lang="es-ES" sz="1100" b="1" dirty="0">
                <a:solidFill>
                  <a:srgbClr val="000000"/>
                </a:solidFill>
                <a:latin typeface="Euphemia"/>
              </a:rPr>
              <a:t>Emisión de Informes de Presunta Responsabilidad Administrativa (IPRA) y/o acuerdos de conclusión por la Unidad Investigadora</a:t>
            </a:r>
            <a:endParaRPr lang="es-MX" sz="110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46" name="Diagrama de flujo: proceso 30">
            <a:extLst>
              <a:ext uri="{FF2B5EF4-FFF2-40B4-BE49-F238E27FC236}">
                <a16:creationId xmlns:a16="http://schemas.microsoft.com/office/drawing/2014/main" xmlns="" id="{1AAA991B-783C-4C5B-B799-038DBB2E181E}"/>
              </a:ext>
            </a:extLst>
          </p:cNvPr>
          <p:cNvSpPr/>
          <p:nvPr/>
        </p:nvSpPr>
        <p:spPr>
          <a:xfrm>
            <a:off x="6899329" y="5861558"/>
            <a:ext cx="2509812" cy="902885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100" b="1" dirty="0">
                <a:solidFill>
                  <a:srgbClr val="000000"/>
                </a:solidFill>
                <a:latin typeface="Euphemia"/>
              </a:rPr>
              <a:t>5.3 Conclusión de procedimientos de responsabilidad administrativa por la Unidad </a:t>
            </a:r>
            <a:r>
              <a:rPr lang="es-MX" sz="1100" b="1" dirty="0" smtClean="0">
                <a:solidFill>
                  <a:srgbClr val="000000"/>
                </a:solidFill>
                <a:latin typeface="Euphemia"/>
              </a:rPr>
              <a:t>Substanciadora-</a:t>
            </a:r>
            <a:r>
              <a:rPr lang="es-MX" sz="1100" b="1" dirty="0" err="1" smtClean="0">
                <a:solidFill>
                  <a:srgbClr val="000000"/>
                </a:solidFill>
                <a:latin typeface="Euphemia"/>
              </a:rPr>
              <a:t>Resolutora</a:t>
            </a:r>
            <a:r>
              <a:rPr lang="es-MX" sz="1100" b="1" dirty="0" smtClean="0">
                <a:solidFill>
                  <a:srgbClr val="000000"/>
                </a:solidFill>
                <a:latin typeface="Euphemia"/>
              </a:rPr>
              <a:t>.</a:t>
            </a:r>
            <a:endParaRPr lang="es-MX" sz="110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50" name="Diagrama de flujo: proceso 30">
            <a:extLst>
              <a:ext uri="{FF2B5EF4-FFF2-40B4-BE49-F238E27FC236}">
                <a16:creationId xmlns:a16="http://schemas.microsoft.com/office/drawing/2014/main" xmlns="" id="{12730961-4602-459B-B801-1561D1769344}"/>
              </a:ext>
            </a:extLst>
          </p:cNvPr>
          <p:cNvSpPr/>
          <p:nvPr/>
        </p:nvSpPr>
        <p:spPr>
          <a:xfrm>
            <a:off x="9801870" y="3887843"/>
            <a:ext cx="2270312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100" b="1" dirty="0">
                <a:solidFill>
                  <a:srgbClr val="000000"/>
                </a:solidFill>
                <a:latin typeface="Euphemia"/>
              </a:rPr>
              <a:t>5.4 </a:t>
            </a:r>
            <a:r>
              <a:rPr lang="es-ES" sz="1100" b="1" dirty="0">
                <a:solidFill>
                  <a:srgbClr val="000000"/>
                </a:solidFill>
                <a:latin typeface="Euphemia"/>
              </a:rPr>
              <a:t>Atención a asuntos del Gobierno del Estado por la Unidad </a:t>
            </a:r>
            <a:r>
              <a:rPr lang="es-ES" sz="1100" b="1" dirty="0" smtClean="0">
                <a:solidFill>
                  <a:srgbClr val="000000"/>
                </a:solidFill>
                <a:latin typeface="Euphemia"/>
              </a:rPr>
              <a:t>Substanciadora-</a:t>
            </a:r>
            <a:r>
              <a:rPr lang="es-ES" sz="1100" b="1" dirty="0" err="1" smtClean="0">
                <a:solidFill>
                  <a:srgbClr val="000000"/>
                </a:solidFill>
                <a:latin typeface="Euphemia"/>
              </a:rPr>
              <a:t>Resolutora</a:t>
            </a:r>
            <a:r>
              <a:rPr lang="es-ES" sz="1100" b="1" dirty="0" smtClean="0">
                <a:solidFill>
                  <a:srgbClr val="000000"/>
                </a:solidFill>
                <a:latin typeface="Euphemia"/>
              </a:rPr>
              <a:t>.</a:t>
            </a:r>
            <a:endParaRPr lang="es-MX" sz="110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53" name="Diagrama de flujo: proceso 30">
            <a:extLst>
              <a:ext uri="{FF2B5EF4-FFF2-40B4-BE49-F238E27FC236}">
                <a16:creationId xmlns:a16="http://schemas.microsoft.com/office/drawing/2014/main" xmlns="" id="{CA8D9372-C6F9-4201-9467-D493C196218C}"/>
              </a:ext>
            </a:extLst>
          </p:cNvPr>
          <p:cNvSpPr/>
          <p:nvPr/>
        </p:nvSpPr>
        <p:spPr>
          <a:xfrm>
            <a:off x="6899329" y="3891247"/>
            <a:ext cx="2498971" cy="84977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100" b="1" dirty="0">
                <a:solidFill>
                  <a:srgbClr val="000000"/>
                </a:solidFill>
                <a:latin typeface="Euphemia"/>
              </a:rPr>
              <a:t>5.1 </a:t>
            </a:r>
            <a:r>
              <a:rPr lang="es-ES" sz="1100" b="1" dirty="0">
                <a:solidFill>
                  <a:srgbClr val="000000"/>
                </a:solidFill>
                <a:latin typeface="Euphemia"/>
              </a:rPr>
              <a:t>Atención a denuncias por presuntas faltas administrativas en la Unidad Investigadora</a:t>
            </a:r>
            <a:endParaRPr lang="es-MX" sz="1100" b="1" dirty="0">
              <a:solidFill>
                <a:srgbClr val="000000"/>
              </a:solidFill>
              <a:latin typeface="Euphemia"/>
            </a:endParaRPr>
          </a:p>
        </p:txBody>
      </p:sp>
      <p:cxnSp>
        <p:nvCxnSpPr>
          <p:cNvPr id="54" name="Conector recto 53">
            <a:extLst>
              <a:ext uri="{FF2B5EF4-FFF2-40B4-BE49-F238E27FC236}">
                <a16:creationId xmlns:a16="http://schemas.microsoft.com/office/drawing/2014/main" xmlns="" id="{2D8813B3-5933-4936-A731-F8B875B44E12}"/>
              </a:ext>
            </a:extLst>
          </p:cNvPr>
          <p:cNvCxnSpPr>
            <a:cxnSpLocks/>
          </p:cNvCxnSpPr>
          <p:nvPr/>
        </p:nvCxnSpPr>
        <p:spPr>
          <a:xfrm>
            <a:off x="9612456" y="3593785"/>
            <a:ext cx="0" cy="271921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ector recto 54">
            <a:extLst>
              <a:ext uri="{FF2B5EF4-FFF2-40B4-BE49-F238E27FC236}">
                <a16:creationId xmlns:a16="http://schemas.microsoft.com/office/drawing/2014/main" xmlns="" id="{BABD0E65-2766-492D-9EF3-F97253E4460F}"/>
              </a:ext>
            </a:extLst>
          </p:cNvPr>
          <p:cNvCxnSpPr>
            <a:cxnSpLocks/>
            <a:endCxn id="46" idx="3"/>
          </p:cNvCxnSpPr>
          <p:nvPr/>
        </p:nvCxnSpPr>
        <p:spPr>
          <a:xfrm flipH="1">
            <a:off x="9409141" y="6312380"/>
            <a:ext cx="203315" cy="62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ector recto 56">
            <a:extLst>
              <a:ext uri="{FF2B5EF4-FFF2-40B4-BE49-F238E27FC236}">
                <a16:creationId xmlns:a16="http://schemas.microsoft.com/office/drawing/2014/main" xmlns="" id="{DA9D609E-9926-429A-88D8-5E8FE5F0FD17}"/>
              </a:ext>
            </a:extLst>
          </p:cNvPr>
          <p:cNvCxnSpPr>
            <a:cxnSpLocks/>
            <a:endCxn id="44" idx="3"/>
          </p:cNvCxnSpPr>
          <p:nvPr/>
        </p:nvCxnSpPr>
        <p:spPr>
          <a:xfrm flipH="1">
            <a:off x="9398300" y="5296824"/>
            <a:ext cx="214156" cy="7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ector recto 58">
            <a:extLst>
              <a:ext uri="{FF2B5EF4-FFF2-40B4-BE49-F238E27FC236}">
                <a16:creationId xmlns:a16="http://schemas.microsoft.com/office/drawing/2014/main" xmlns="" id="{1C91E4DC-29DC-41EF-B5B7-26ECAC8CDFA9}"/>
              </a:ext>
            </a:extLst>
          </p:cNvPr>
          <p:cNvCxnSpPr>
            <a:cxnSpLocks/>
            <a:stCxn id="50" idx="1"/>
            <a:endCxn id="53" idx="3"/>
          </p:cNvCxnSpPr>
          <p:nvPr/>
        </p:nvCxnSpPr>
        <p:spPr>
          <a:xfrm flipH="1" flipV="1">
            <a:off x="9398300" y="4316132"/>
            <a:ext cx="403570" cy="386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Diagrama de flujo: proceso 30">
            <a:extLst>
              <a:ext uri="{FF2B5EF4-FFF2-40B4-BE49-F238E27FC236}">
                <a16:creationId xmlns:a16="http://schemas.microsoft.com/office/drawing/2014/main" xmlns="" id="{37C751EF-8915-45B9-9A44-66531A2925D6}"/>
              </a:ext>
            </a:extLst>
          </p:cNvPr>
          <p:cNvSpPr/>
          <p:nvPr/>
        </p:nvSpPr>
        <p:spPr>
          <a:xfrm>
            <a:off x="10057415" y="1795896"/>
            <a:ext cx="1836525" cy="1337667"/>
          </a:xfrm>
          <a:prstGeom prst="flowChartProcess">
            <a:avLst/>
          </a:prstGeom>
          <a:solidFill>
            <a:schemeClr val="accent6">
              <a:alpha val="29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100" b="1" dirty="0">
                <a:solidFill>
                  <a:srgbClr val="000000"/>
                </a:solidFill>
                <a:latin typeface="Euphemia"/>
              </a:rPr>
              <a:t>Asuntos jurídicos. Componente 5. Atender y resolver las quejas y denuncias del desempeño de los servidores públicos municipales</a:t>
            </a:r>
          </a:p>
        </p:txBody>
      </p:sp>
      <p:sp>
        <p:nvSpPr>
          <p:cNvPr id="61" name="Diagrama de flujo: proceso 30">
            <a:extLst>
              <a:ext uri="{FF2B5EF4-FFF2-40B4-BE49-F238E27FC236}">
                <a16:creationId xmlns:a16="http://schemas.microsoft.com/office/drawing/2014/main" xmlns="" id="{CB8A8E9D-AAD3-45AF-8EFD-81B2DEFA5EB5}"/>
              </a:ext>
            </a:extLst>
          </p:cNvPr>
          <p:cNvSpPr/>
          <p:nvPr/>
        </p:nvSpPr>
        <p:spPr>
          <a:xfrm>
            <a:off x="3742514" y="1991281"/>
            <a:ext cx="1836525" cy="1163082"/>
          </a:xfrm>
          <a:prstGeom prst="flowChartProcess">
            <a:avLst/>
          </a:prstGeom>
          <a:solidFill>
            <a:schemeClr val="accent6">
              <a:alpha val="29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100" b="1" dirty="0" smtClean="0">
                <a:solidFill>
                  <a:srgbClr val="000000"/>
                </a:solidFill>
                <a:latin typeface="Euphemia"/>
              </a:rPr>
              <a:t>Auditoría interna. Componente </a:t>
            </a:r>
            <a:r>
              <a:rPr lang="es-MX" sz="1100" b="1" dirty="0">
                <a:solidFill>
                  <a:srgbClr val="000000"/>
                </a:solidFill>
                <a:latin typeface="Euphemia"/>
              </a:rPr>
              <a:t>2. Controlar y vigilar el uso de los recursos públicos municipales.</a:t>
            </a:r>
          </a:p>
        </p:txBody>
      </p:sp>
      <p:sp>
        <p:nvSpPr>
          <p:cNvPr id="63" name="Diagrama de flujo: proceso 30">
            <a:extLst>
              <a:ext uri="{FF2B5EF4-FFF2-40B4-BE49-F238E27FC236}">
                <a16:creationId xmlns:a16="http://schemas.microsoft.com/office/drawing/2014/main" xmlns="" id="{633BDF4C-6C08-447E-B82D-150034A07C57}"/>
              </a:ext>
            </a:extLst>
          </p:cNvPr>
          <p:cNvSpPr/>
          <p:nvPr/>
        </p:nvSpPr>
        <p:spPr>
          <a:xfrm>
            <a:off x="1593892" y="1991278"/>
            <a:ext cx="1836525" cy="1163082"/>
          </a:xfrm>
          <a:prstGeom prst="flowChartProcess">
            <a:avLst/>
          </a:prstGeom>
          <a:solidFill>
            <a:schemeClr val="accent6">
              <a:alpha val="29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100" b="1" dirty="0">
                <a:solidFill>
                  <a:srgbClr val="000000"/>
                </a:solidFill>
                <a:latin typeface="Euphemia"/>
              </a:rPr>
              <a:t> OCEG. Componente 1. Implementar Sistema de control y evaluación </a:t>
            </a:r>
            <a:r>
              <a:rPr lang="es-MX" sz="1100" b="1" dirty="0" smtClean="0">
                <a:solidFill>
                  <a:srgbClr val="000000"/>
                </a:solidFill>
                <a:latin typeface="Euphemia"/>
              </a:rPr>
              <a:t>gubernamental.</a:t>
            </a:r>
            <a:endParaRPr lang="es-MX" sz="110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65" name="Diagrama de flujo: proceso 64">
            <a:extLst>
              <a:ext uri="{FF2B5EF4-FFF2-40B4-BE49-F238E27FC236}">
                <a16:creationId xmlns:a16="http://schemas.microsoft.com/office/drawing/2014/main" xmlns="" id="{0E633595-6AF7-4965-8540-FA2E817B731E}"/>
              </a:ext>
            </a:extLst>
          </p:cNvPr>
          <p:cNvSpPr/>
          <p:nvPr/>
        </p:nvSpPr>
        <p:spPr>
          <a:xfrm>
            <a:off x="5853532" y="1993239"/>
            <a:ext cx="1836525" cy="1249311"/>
          </a:xfrm>
          <a:prstGeom prst="flowChartProcess">
            <a:avLst/>
          </a:prstGeom>
          <a:solidFill>
            <a:schemeClr val="accent6">
              <a:alpha val="29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100" b="1" dirty="0">
                <a:solidFill>
                  <a:srgbClr val="000000"/>
                </a:solidFill>
                <a:latin typeface="Euphemia"/>
              </a:rPr>
              <a:t>Atención ciudadana. Componente 3 Atender oportunamente las peticiones ciudadanas de servicios municipales</a:t>
            </a:r>
          </a:p>
        </p:txBody>
      </p:sp>
      <p:sp>
        <p:nvSpPr>
          <p:cNvPr id="72" name="Diagrama de flujo: proceso 30">
            <a:extLst>
              <a:ext uri="{FF2B5EF4-FFF2-40B4-BE49-F238E27FC236}">
                <a16:creationId xmlns:a16="http://schemas.microsoft.com/office/drawing/2014/main" xmlns="" id="{61D9D27B-1CC7-45DE-BBA3-4C180B94A554}"/>
              </a:ext>
            </a:extLst>
          </p:cNvPr>
          <p:cNvSpPr/>
          <p:nvPr/>
        </p:nvSpPr>
        <p:spPr>
          <a:xfrm>
            <a:off x="8007327" y="1993237"/>
            <a:ext cx="1916602" cy="1311628"/>
          </a:xfrm>
          <a:prstGeom prst="flowChartProcess">
            <a:avLst/>
          </a:prstGeom>
          <a:solidFill>
            <a:schemeClr val="accent6">
              <a:alpha val="29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100" b="1" dirty="0">
                <a:solidFill>
                  <a:srgbClr val="000000"/>
                </a:solidFill>
                <a:latin typeface="Euphemia"/>
              </a:rPr>
              <a:t>Asuntos internos. Componente 4. Atender y resolver las quejas y denuncias del desempeño del personal de seguridad, jueces y médicos legistas. </a:t>
            </a:r>
          </a:p>
        </p:txBody>
      </p:sp>
      <p:cxnSp>
        <p:nvCxnSpPr>
          <p:cNvPr id="6" name="Conector recto 5"/>
          <p:cNvCxnSpPr/>
          <p:nvPr/>
        </p:nvCxnSpPr>
        <p:spPr>
          <a:xfrm>
            <a:off x="9612456" y="3593785"/>
            <a:ext cx="147791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Conector recto 7"/>
          <p:cNvCxnSpPr/>
          <p:nvPr/>
        </p:nvCxnSpPr>
        <p:spPr>
          <a:xfrm flipV="1">
            <a:off x="11090366" y="3593785"/>
            <a:ext cx="0" cy="29405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Conector recto de flecha 9"/>
          <p:cNvCxnSpPr/>
          <p:nvPr/>
        </p:nvCxnSpPr>
        <p:spPr>
          <a:xfrm flipV="1">
            <a:off x="11090366" y="3154360"/>
            <a:ext cx="0" cy="4394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9643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7" grpId="0" animBg="1"/>
      <p:bldP spid="49" grpId="0" animBg="1"/>
      <p:bldP spid="38" grpId="0" animBg="1"/>
      <p:bldP spid="37" grpId="0" animBg="1"/>
      <p:bldP spid="44" grpId="0" animBg="1"/>
      <p:bldP spid="46" grpId="0" animBg="1"/>
      <p:bldP spid="50" grpId="0" animBg="1"/>
      <p:bldP spid="53" grpId="0" animBg="1"/>
      <p:bldP spid="40" grpId="0" animBg="1"/>
      <p:bldP spid="61" grpId="0" animBg="1"/>
      <p:bldP spid="63" grpId="0" animBg="1"/>
      <p:bldP spid="65" grpId="0" animBg="1"/>
      <p:bldP spid="72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1023</TotalTime>
  <Words>906</Words>
  <Application>Microsoft Office PowerPoint</Application>
  <PresentationFormat>Panorámica</PresentationFormat>
  <Paragraphs>85</Paragraphs>
  <Slides>5</Slides>
  <Notes>5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Euphemia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Martín Campa</dc:creator>
  <cp:lastModifiedBy>Usuario</cp:lastModifiedBy>
  <cp:revision>77</cp:revision>
  <dcterms:created xsi:type="dcterms:W3CDTF">2020-01-30T03:52:29Z</dcterms:created>
  <dcterms:modified xsi:type="dcterms:W3CDTF">2020-12-29T17:47:30Z</dcterms:modified>
</cp:coreProperties>
</file>